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34"/>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Inter" panose="020B0604020202020204" charset="0"/>
      <p:regular r:id="rId35"/>
      <p:bold r:id="rId36"/>
    </p:embeddedFont>
    <p:embeddedFont>
      <p:font typeface="Lato" panose="020F0502020204030203" pitchFamily="34" charset="0"/>
      <p:regular r:id="rId37"/>
      <p:bold r:id="rId38"/>
      <p:italic r:id="rId39"/>
      <p:boldItalic r:id="rId40"/>
    </p:embeddedFont>
    <p:embeddedFont>
      <p:font typeface="Lato Light" panose="020F0502020204030203" pitchFamily="34" charset="0"/>
      <p:regular r:id="rId41"/>
      <p:bold r:id="rId42"/>
      <p:italic r:id="rId43"/>
      <p:boldItalic r:id="rId44"/>
    </p:embeddedFont>
    <p:embeddedFont>
      <p:font typeface="League Spartan" panose="020B0604020202020204" charset="0"/>
      <p:regular r:id="rId45"/>
      <p:bold r:id="rId46"/>
    </p:embeddedFont>
    <p:embeddedFont>
      <p:font typeface="League Spartan Medium" panose="020B0604020202020204" charset="0"/>
      <p:regular r:id="rId47"/>
      <p:bold r:id="rId48"/>
    </p:embeddedFont>
    <p:embeddedFont>
      <p:font typeface="Open Sans Medium" panose="020B0604020202020204" charset="0"/>
      <p:regular r:id="rId49"/>
      <p:bold r:id="rId50"/>
      <p:italic r:id="rId51"/>
      <p:boldItalic r:id="rId52"/>
    </p:embeddedFont>
    <p:embeddedFont>
      <p:font typeface="Poppins" panose="00000500000000000000" pitchFamily="2" charset="0"/>
      <p:regular r:id="rId53"/>
      <p:bold r:id="rId54"/>
      <p:italic r:id="rId55"/>
      <p:boldItalic r:id="rId56"/>
    </p:embeddedFont>
    <p:embeddedFont>
      <p:font typeface="Raleway" pitchFamily="2"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font" Target="fonts/font29.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SLIDES_API68517886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SLIDES_API68517886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2aebe29af_0_1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2aebe29af_0_1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a2aebe29af_0_1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a2aebe29af_0_1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a2aebe29af_0_1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a2aebe29af_0_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a2aebe29af_0_1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a2aebe29af_0_1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a2aebe29af_0_1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a2aebe29af_0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630070afa8_6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630070afa8_6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30070afa8_6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630070afa8_6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630070afa8_6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630070afa8_6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630070afa8_6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630070afa8_6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630070afa8_6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630070afa8_6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SLIDES_API106846048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SLIDES_API106846048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630070afa8_6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630070afa8_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630070afa8_6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630070afa8_6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a2aebe29af_0_1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a2aebe29af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a2aebe29af_0_1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a2aebe29af_0_1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30070afa8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630070afa8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630070afa8_6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630070afa8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630070afa8_6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630070afa8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630070afa8_6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630070afa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630070afa8_6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630070afa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630070afa8_6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630070afa8_6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SLIDES_API1068460488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SLIDES_API1068460488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a2aebe29af_0_1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a2aebe29af_0_1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SLIDES_API1068460488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SLIDES_API1068460488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630070afa8_6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630070afa8_6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2aebe29af_0_1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2aebe29af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630070afa8_6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630070afa8_6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630070afa8_6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630070afa8_6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2aebe29af_0_1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2aebe29af_0_1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2aebe29af_0_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a2aebe29af_0_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8" name="Google Shape;8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9" name="Google Shape;89;p14"/>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90" name="Google Shape;90;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91" name="Google Shape;91;p14"/>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94" name="Google Shape;94;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95" name="Google Shape;95;p15"/>
          <p:cNvSpPr>
            <a:spLocks noGrp="1"/>
          </p:cNvSpPr>
          <p:nvPr>
            <p:ph type="pic" idx="2"/>
          </p:nvPr>
        </p:nvSpPr>
        <p:spPr>
          <a:xfrm>
            <a:off x="5843075" y="632300"/>
            <a:ext cx="2615100" cy="3918900"/>
          </a:xfrm>
          <a:prstGeom prst="roundRect">
            <a:avLst>
              <a:gd name="adj" fmla="val 16667"/>
            </a:avLst>
          </a:prstGeom>
          <a:noFill/>
          <a:ln>
            <a:noFill/>
          </a:ln>
        </p:spPr>
      </p:sp>
      <p:sp>
        <p:nvSpPr>
          <p:cNvPr id="96" name="Google Shape;96;p1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97" name="Google Shape;97;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98" name="Google Shape;98;p1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99"/>
        <p:cNvGrpSpPr/>
        <p:nvPr/>
      </p:nvGrpSpPr>
      <p:grpSpPr>
        <a:xfrm>
          <a:off x="0" y="0"/>
          <a:ext cx="0" cy="0"/>
          <a:chOff x="0" y="0"/>
          <a:chExt cx="0" cy="0"/>
        </a:xfrm>
      </p:grpSpPr>
      <p:sp>
        <p:nvSpPr>
          <p:cNvPr id="100" name="Google Shape;10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01" name="Google Shape;101;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102" name="Google Shape;102;p16"/>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103" name="Google Shape;103;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104" name="Google Shape;104;p16"/>
          <p:cNvSpPr txBox="1">
            <a:spLocks noGrp="1"/>
          </p:cNvSpPr>
          <p:nvPr>
            <p:ph type="subTitle" idx="1"/>
          </p:nvPr>
        </p:nvSpPr>
        <p:spPr>
          <a:xfrm>
            <a:off x="642700" y="1589400"/>
            <a:ext cx="6474600" cy="30309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107" name="Google Shape;107;p17"/>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108" name="Google Shape;10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9" name="Google Shape;109;p17"/>
          <p:cNvSpPr>
            <a:spLocks noGrp="1"/>
          </p:cNvSpPr>
          <p:nvPr>
            <p:ph type="pic" idx="2"/>
          </p:nvPr>
        </p:nvSpPr>
        <p:spPr>
          <a:xfrm>
            <a:off x="642700" y="632300"/>
            <a:ext cx="2615100" cy="3918900"/>
          </a:xfrm>
          <a:prstGeom prst="roundRect">
            <a:avLst>
              <a:gd name="adj" fmla="val 16667"/>
            </a:avLst>
          </a:prstGeom>
          <a:noFill/>
          <a:ln>
            <a:noFill/>
          </a:ln>
        </p:spPr>
      </p:sp>
      <p:sp>
        <p:nvSpPr>
          <p:cNvPr id="110" name="Google Shape;110;p17"/>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111" name="Google Shape;111;p1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2" name="Google Shape;112;p17"/>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114"/>
        <p:cNvGrpSpPr/>
        <p:nvPr/>
      </p:nvGrpSpPr>
      <p:grpSpPr>
        <a:xfrm>
          <a:off x="0" y="0"/>
          <a:ext cx="0" cy="0"/>
          <a:chOff x="0" y="0"/>
          <a:chExt cx="0" cy="0"/>
        </a:xfrm>
      </p:grpSpPr>
      <p:sp>
        <p:nvSpPr>
          <p:cNvPr id="115" name="Google Shape;11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6" name="Google Shape;116;p18"/>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7" name="Google Shape;117;p18"/>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18" name="Google Shape;118;p18"/>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19" name="Google Shape;119;p18"/>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20" name="Google Shape;120;p18"/>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21" name="Google Shape;121;p18"/>
          <p:cNvSpPr>
            <a:spLocks noGrp="1"/>
          </p:cNvSpPr>
          <p:nvPr>
            <p:ph type="pic" idx="3"/>
          </p:nvPr>
        </p:nvSpPr>
        <p:spPr>
          <a:xfrm>
            <a:off x="642700" y="632300"/>
            <a:ext cx="2615100" cy="3918900"/>
          </a:xfrm>
          <a:prstGeom prst="roundRect">
            <a:avLst>
              <a:gd name="adj" fmla="val 16667"/>
            </a:avLst>
          </a:prstGeom>
          <a:noFill/>
          <a:ln>
            <a:noFill/>
          </a:ln>
        </p:spPr>
      </p:sp>
      <p:pic>
        <p:nvPicPr>
          <p:cNvPr id="122" name="Google Shape;122;p18"/>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123" name="Google Shape;123;p18"/>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124" name="Google Shape;124;p18"/>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125"/>
        <p:cNvGrpSpPr/>
        <p:nvPr/>
      </p:nvGrpSpPr>
      <p:grpSpPr>
        <a:xfrm>
          <a:off x="0" y="0"/>
          <a:ext cx="0" cy="0"/>
          <a:chOff x="0" y="0"/>
          <a:chExt cx="0" cy="0"/>
        </a:xfrm>
      </p:grpSpPr>
      <p:sp>
        <p:nvSpPr>
          <p:cNvPr id="126" name="Google Shape;12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7" name="Google Shape;127;p19"/>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28" name="Google Shape;128;p19"/>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Poppins"/>
                <a:ea typeface="Poppins"/>
                <a:cs typeface="Poppins"/>
                <a:sym typeface="Poppins"/>
              </a:rPr>
              <a:t>01</a:t>
            </a:r>
            <a:endParaRPr sz="2000">
              <a:solidFill>
                <a:schemeClr val="accent4"/>
              </a:solidFill>
            </a:endParaRPr>
          </a:p>
        </p:txBody>
      </p:sp>
      <p:sp>
        <p:nvSpPr>
          <p:cNvPr id="129" name="Google Shape;129;p19"/>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30" name="Google Shape;130;p19"/>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Poppins"/>
                <a:ea typeface="Poppins"/>
                <a:cs typeface="Poppins"/>
                <a:sym typeface="Poppins"/>
              </a:rPr>
              <a:t>02</a:t>
            </a:r>
            <a:endParaRPr sz="2000">
              <a:solidFill>
                <a:schemeClr val="accent4"/>
              </a:solidFill>
            </a:endParaRPr>
          </a:p>
        </p:txBody>
      </p:sp>
      <p:sp>
        <p:nvSpPr>
          <p:cNvPr id="131" name="Google Shape;131;p19"/>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32" name="Google Shape;132;p19"/>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Poppins"/>
                <a:ea typeface="Poppins"/>
                <a:cs typeface="Poppins"/>
                <a:sym typeface="Poppins"/>
              </a:rPr>
              <a:t>03</a:t>
            </a:r>
            <a:endParaRPr sz="2000">
              <a:solidFill>
                <a:schemeClr val="accent4"/>
              </a:solidFill>
            </a:endParaRPr>
          </a:p>
        </p:txBody>
      </p:sp>
      <p:sp>
        <p:nvSpPr>
          <p:cNvPr id="133" name="Google Shape;133;p19"/>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34" name="Google Shape;134;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35" name="Google Shape;135;p19"/>
          <p:cNvSpPr>
            <a:spLocks noGrp="1"/>
          </p:cNvSpPr>
          <p:nvPr>
            <p:ph type="pic" idx="4"/>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136"/>
        <p:cNvGrpSpPr/>
        <p:nvPr/>
      </p:nvGrpSpPr>
      <p:grpSpPr>
        <a:xfrm>
          <a:off x="0" y="0"/>
          <a:ext cx="0" cy="0"/>
          <a:chOff x="0" y="0"/>
          <a:chExt cx="0" cy="0"/>
        </a:xfrm>
      </p:grpSpPr>
      <p:sp>
        <p:nvSpPr>
          <p:cNvPr id="137" name="Google Shape;13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8" name="Google Shape;138;p20"/>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39" name="Google Shape;139;p20"/>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40" name="Google Shape;140;p20"/>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41" name="Google Shape;141;p20"/>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42" name="Google Shape;142;p20"/>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43" name="Google Shape;143;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44" name="Google Shape;144;p20"/>
          <p:cNvSpPr>
            <a:spLocks noGrp="1"/>
          </p:cNvSpPr>
          <p:nvPr>
            <p:ph type="pic" idx="3"/>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45"/>
        <p:cNvGrpSpPr/>
        <p:nvPr/>
      </p:nvGrpSpPr>
      <p:grpSpPr>
        <a:xfrm>
          <a:off x="0" y="0"/>
          <a:ext cx="0" cy="0"/>
          <a:chOff x="0" y="0"/>
          <a:chExt cx="0" cy="0"/>
        </a:xfrm>
      </p:grpSpPr>
      <p:sp>
        <p:nvSpPr>
          <p:cNvPr id="146" name="Google Shape;14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47" name="Google Shape;147;p21"/>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8" name="Google Shape;148;p21"/>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49" name="Google Shape;149;p21"/>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150" name="Google Shape;150;p21"/>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51" name="Google Shape;151;p21"/>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52" name="Google Shape;152;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53"/>
        <p:cNvGrpSpPr/>
        <p:nvPr/>
      </p:nvGrpSpPr>
      <p:grpSpPr>
        <a:xfrm>
          <a:off x="0" y="0"/>
          <a:ext cx="0" cy="0"/>
          <a:chOff x="0" y="0"/>
          <a:chExt cx="0" cy="0"/>
        </a:xfrm>
      </p:grpSpPr>
      <p:sp>
        <p:nvSpPr>
          <p:cNvPr id="154" name="Google Shape;15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5" name="Google Shape;155;p2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156" name="Google Shape;156;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5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58"/>
        <p:cNvGrpSpPr/>
        <p:nvPr/>
      </p:nvGrpSpPr>
      <p:grpSpPr>
        <a:xfrm>
          <a:off x="0" y="0"/>
          <a:ext cx="0" cy="0"/>
          <a:chOff x="0" y="0"/>
          <a:chExt cx="0" cy="0"/>
        </a:xfrm>
      </p:grpSpPr>
      <p:sp>
        <p:nvSpPr>
          <p:cNvPr id="159" name="Google Shape;159;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0" name="Google Shape;160;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61" name="Google Shape;161;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2" name="Google Shape;162;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3" name="Google Shape;163;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64" name="Google Shape;164;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65" name="Google Shape;165;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66" name="Google Shape;166;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67" name="Google Shape;167;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68" name="Google Shape;168;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69"/>
        <p:cNvGrpSpPr/>
        <p:nvPr/>
      </p:nvGrpSpPr>
      <p:grpSpPr>
        <a:xfrm>
          <a:off x="0" y="0"/>
          <a:ext cx="0" cy="0"/>
          <a:chOff x="0" y="0"/>
          <a:chExt cx="0" cy="0"/>
        </a:xfrm>
      </p:grpSpPr>
      <p:sp>
        <p:nvSpPr>
          <p:cNvPr id="170" name="Google Shape;170;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71" name="Google Shape;171;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72" name="Google Shape;172;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73" name="Google Shape;173;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74" name="Google Shape;174;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75" name="Google Shape;175;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76" name="Google Shape;176;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77" name="Google Shape;177;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
        <p:nvSpPr>
          <p:cNvPr id="178" name="Google Shape;178;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League Spartan"/>
                <a:ea typeface="League Spartan"/>
                <a:cs typeface="League Spartan"/>
                <a:sym typeface="League Spartan"/>
              </a:rPr>
              <a:t>04</a:t>
            </a:r>
            <a:endParaRPr sz="500" b="1">
              <a:latin typeface="League Spartan"/>
              <a:ea typeface="League Spartan"/>
              <a:cs typeface="League Spartan"/>
              <a:sym typeface="League Spartan"/>
            </a:endParaRPr>
          </a:p>
        </p:txBody>
      </p:sp>
      <p:sp>
        <p:nvSpPr>
          <p:cNvPr id="179" name="Google Shape;179;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80" name="Google Shape;180;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81" name="Google Shape;181;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82" name="Google Shape;182;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83"/>
        <p:cNvGrpSpPr/>
        <p:nvPr/>
      </p:nvGrpSpPr>
      <p:grpSpPr>
        <a:xfrm>
          <a:off x="0" y="0"/>
          <a:ext cx="0" cy="0"/>
          <a:chOff x="0" y="0"/>
          <a:chExt cx="0" cy="0"/>
        </a:xfrm>
      </p:grpSpPr>
      <p:sp>
        <p:nvSpPr>
          <p:cNvPr id="184" name="Google Shape;184;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85" name="Google Shape;185;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86" name="Google Shape;186;p26"/>
          <p:cNvSpPr/>
          <p:nvPr/>
        </p:nvSpPr>
        <p:spPr>
          <a:xfrm>
            <a:off x="2902137" y="2119803"/>
            <a:ext cx="1623325"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87" name="Google Shape;187;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88" name="Google Shape;188;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89" name="Google Shape;189;p26"/>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90" name="Google Shape;190;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91" name="Google Shape;191;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92" name="Google Shape;192;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93" name="Google Shape;193;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accent2"/>
                </a:solidFill>
                <a:latin typeface="League Spartan"/>
                <a:ea typeface="League Spartan"/>
                <a:cs typeface="League Spartan"/>
                <a:sym typeface="League Spartan"/>
              </a:rPr>
              <a:t>01</a:t>
            </a:r>
            <a:endParaRPr sz="1500" b="1">
              <a:solidFill>
                <a:schemeClr val="accent2"/>
              </a:solidFill>
              <a:latin typeface="League Spartan"/>
              <a:ea typeface="League Spartan"/>
              <a:cs typeface="League Spartan"/>
              <a:sym typeface="League Spartan"/>
            </a:endParaRPr>
          </a:p>
        </p:txBody>
      </p:sp>
      <p:sp>
        <p:nvSpPr>
          <p:cNvPr id="194" name="Google Shape;194;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accent2"/>
                </a:solidFill>
                <a:latin typeface="League Spartan"/>
                <a:ea typeface="League Spartan"/>
                <a:cs typeface="League Spartan"/>
                <a:sym typeface="League Spartan"/>
              </a:rPr>
              <a:t>03</a:t>
            </a:r>
            <a:endParaRPr sz="1500" b="1">
              <a:solidFill>
                <a:schemeClr val="accent2"/>
              </a:solidFill>
              <a:latin typeface="League Spartan"/>
              <a:ea typeface="League Spartan"/>
              <a:cs typeface="League Spartan"/>
              <a:sym typeface="League Spartan"/>
            </a:endParaRPr>
          </a:p>
        </p:txBody>
      </p:sp>
      <p:sp>
        <p:nvSpPr>
          <p:cNvPr id="195" name="Google Shape;195;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accent2"/>
                </a:solidFill>
                <a:latin typeface="League Spartan"/>
                <a:ea typeface="League Spartan"/>
                <a:cs typeface="League Spartan"/>
                <a:sym typeface="League Spartan"/>
              </a:rPr>
              <a:t>02</a:t>
            </a:r>
            <a:endParaRPr sz="1500" b="1">
              <a:solidFill>
                <a:schemeClr val="accent2"/>
              </a:solidFill>
              <a:latin typeface="League Spartan"/>
              <a:ea typeface="League Spartan"/>
              <a:cs typeface="League Spartan"/>
              <a:sym typeface="League Spartan"/>
            </a:endParaRPr>
          </a:p>
        </p:txBody>
      </p:sp>
      <p:sp>
        <p:nvSpPr>
          <p:cNvPr id="196" name="Google Shape;196;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accent2"/>
                </a:solidFill>
                <a:latin typeface="League Spartan"/>
                <a:ea typeface="League Spartan"/>
                <a:cs typeface="League Spartan"/>
                <a:sym typeface="League Spartan"/>
              </a:rPr>
              <a:t>04</a:t>
            </a:r>
            <a:endParaRPr sz="1500" b="1">
              <a:solidFill>
                <a:schemeClr val="accent2"/>
              </a:solidFill>
              <a:latin typeface="League Spartan"/>
              <a:ea typeface="League Spartan"/>
              <a:cs typeface="League Spartan"/>
              <a:sym typeface="League Spartan"/>
            </a:endParaRPr>
          </a:p>
        </p:txBody>
      </p:sp>
      <p:sp>
        <p:nvSpPr>
          <p:cNvPr id="197" name="Google Shape;197;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98" name="Google Shape;198;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99" name="Google Shape;199;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00" name="Google Shape;200;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201"/>
        <p:cNvGrpSpPr/>
        <p:nvPr/>
      </p:nvGrpSpPr>
      <p:grpSpPr>
        <a:xfrm>
          <a:off x="0" y="0"/>
          <a:ext cx="0" cy="0"/>
          <a:chOff x="0" y="0"/>
          <a:chExt cx="0" cy="0"/>
        </a:xfrm>
      </p:grpSpPr>
      <p:sp>
        <p:nvSpPr>
          <p:cNvPr id="202" name="Google Shape;202;p27"/>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203" name="Google Shape;203;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204" name="Google Shape;204;p27"/>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05" name="Google Shape;205;p27"/>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206" name="Google Shape;206;p27"/>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07" name="Google Shape;207;p27"/>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03</a:t>
            </a:r>
            <a:endParaRPr sz="2000" b="1">
              <a:solidFill>
                <a:schemeClr val="accent4"/>
              </a:solidFill>
              <a:latin typeface="League Spartan"/>
              <a:ea typeface="League Spartan"/>
              <a:cs typeface="League Spartan"/>
              <a:sym typeface="League Spartan"/>
            </a:endParaRPr>
          </a:p>
        </p:txBody>
      </p:sp>
      <p:sp>
        <p:nvSpPr>
          <p:cNvPr id="208" name="Google Shape;208;p27"/>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09" name="Google Shape;209;p27"/>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League Spartan"/>
                <a:ea typeface="League Spartan"/>
                <a:cs typeface="League Spartan"/>
                <a:sym typeface="League Spartan"/>
              </a:rPr>
              <a:t>04</a:t>
            </a:r>
            <a:endParaRPr sz="2000" b="1">
              <a:solidFill>
                <a:schemeClr val="accent4"/>
              </a:solidFill>
              <a:latin typeface="League Spartan"/>
              <a:ea typeface="League Spartan"/>
              <a:cs typeface="League Spartan"/>
              <a:sym typeface="League Spartan"/>
            </a:endParaRPr>
          </a:p>
        </p:txBody>
      </p:sp>
      <p:sp>
        <p:nvSpPr>
          <p:cNvPr id="210" name="Google Shape;210;p27"/>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211"/>
        <p:cNvGrpSpPr/>
        <p:nvPr/>
      </p:nvGrpSpPr>
      <p:grpSpPr>
        <a:xfrm>
          <a:off x="0" y="0"/>
          <a:ext cx="0" cy="0"/>
          <a:chOff x="0" y="0"/>
          <a:chExt cx="0" cy="0"/>
        </a:xfrm>
      </p:grpSpPr>
      <p:sp>
        <p:nvSpPr>
          <p:cNvPr id="212" name="Google Shape;212;p28"/>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213" name="Google Shape;213;p28"/>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214" name="Google Shape;214;p28"/>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15" name="Google Shape;215;p28"/>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16" name="Google Shape;216;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217" name="Google Shape;217;p28"/>
          <p:cNvGrpSpPr/>
          <p:nvPr/>
        </p:nvGrpSpPr>
        <p:grpSpPr>
          <a:xfrm>
            <a:off x="3095387" y="1241947"/>
            <a:ext cx="2953226" cy="2951755"/>
            <a:chOff x="3102288" y="1429998"/>
            <a:chExt cx="2953226" cy="2951755"/>
          </a:xfrm>
        </p:grpSpPr>
        <p:sp>
          <p:nvSpPr>
            <p:cNvPr id="218" name="Google Shape;218;p28"/>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19" name="Google Shape;219;p28"/>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20" name="Google Shape;220;p28"/>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21" name="Google Shape;221;p28"/>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22" name="Google Shape;222;p28"/>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23" name="Google Shape;223;p28"/>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01</a:t>
              </a:r>
              <a:endParaRPr sz="1600" b="1">
                <a:latin typeface="League Spartan"/>
                <a:ea typeface="League Spartan"/>
                <a:cs typeface="League Spartan"/>
                <a:sym typeface="League Spartan"/>
              </a:endParaRPr>
            </a:p>
          </p:txBody>
        </p:sp>
        <p:sp>
          <p:nvSpPr>
            <p:cNvPr id="224" name="Google Shape;224;p28"/>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02</a:t>
              </a:r>
              <a:endParaRPr sz="1600" b="1">
                <a:latin typeface="League Spartan"/>
                <a:ea typeface="League Spartan"/>
                <a:cs typeface="League Spartan"/>
                <a:sym typeface="League Spartan"/>
              </a:endParaRPr>
            </a:p>
          </p:txBody>
        </p:sp>
        <p:sp>
          <p:nvSpPr>
            <p:cNvPr id="225" name="Google Shape;225;p28"/>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03</a:t>
              </a:r>
              <a:endParaRPr sz="1600" b="1">
                <a:latin typeface="League Spartan"/>
                <a:ea typeface="League Spartan"/>
                <a:cs typeface="League Spartan"/>
                <a:sym typeface="League Spartan"/>
              </a:endParaRPr>
            </a:p>
          </p:txBody>
        </p:sp>
        <p:sp>
          <p:nvSpPr>
            <p:cNvPr id="226" name="Google Shape;226;p28"/>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04</a:t>
              </a:r>
              <a:endParaRPr sz="1600" b="1">
                <a:latin typeface="League Spartan"/>
                <a:ea typeface="League Spartan"/>
                <a:cs typeface="League Spartan"/>
                <a:sym typeface="League Spartan"/>
              </a:endParaRPr>
            </a:p>
          </p:txBody>
        </p:sp>
        <p:sp>
          <p:nvSpPr>
            <p:cNvPr id="227" name="Google Shape;227;p28"/>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League Spartan"/>
                  <a:ea typeface="League Spartan"/>
                  <a:cs typeface="League Spartan"/>
                  <a:sym typeface="League Spartan"/>
                </a:rPr>
                <a:t>05</a:t>
              </a:r>
              <a:endParaRPr sz="1600" b="1">
                <a:latin typeface="League Spartan"/>
                <a:ea typeface="League Spartan"/>
                <a:cs typeface="League Spartan"/>
                <a:sym typeface="League Spartan"/>
              </a:endParaRPr>
            </a:p>
          </p:txBody>
        </p:sp>
      </p:grpSp>
      <p:sp>
        <p:nvSpPr>
          <p:cNvPr id="228" name="Google Shape;228;p28"/>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4" name="Google Shape;84;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85" name="Google Shape;8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1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p:nvPr/>
        </p:nvSpPr>
        <p:spPr>
          <a:xfrm>
            <a:off x="632175" y="1040100"/>
            <a:ext cx="64011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800" b="1">
                <a:solidFill>
                  <a:srgbClr val="1A1A1A"/>
                </a:solidFill>
                <a:latin typeface="Raleway"/>
                <a:ea typeface="Raleway"/>
                <a:cs typeface="Raleway"/>
                <a:sym typeface="Raleway"/>
              </a:rPr>
              <a:t>Understanding Consumer Loan Default Behaviour</a:t>
            </a:r>
            <a:endParaRPr/>
          </a:p>
        </p:txBody>
      </p:sp>
      <p:sp>
        <p:nvSpPr>
          <p:cNvPr id="234" name="Google Shape;234;p29"/>
          <p:cNvSpPr txBox="1">
            <a:spLocks noGrp="1"/>
          </p:cNvSpPr>
          <p:nvPr>
            <p:ph type="subTitle" idx="4294967295"/>
          </p:nvPr>
        </p:nvSpPr>
        <p:spPr>
          <a:xfrm>
            <a:off x="632176" y="2517625"/>
            <a:ext cx="6092100" cy="568587"/>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Lakshay Sharma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txBox="1">
            <a:spLocks noGrp="1"/>
          </p:cNvSpPr>
          <p:nvPr>
            <p:ph type="title"/>
          </p:nvPr>
        </p:nvSpPr>
        <p:spPr>
          <a:xfrm>
            <a:off x="4298325" y="344575"/>
            <a:ext cx="1887300" cy="554100"/>
          </a:xfrm>
          <a:prstGeom prst="rect">
            <a:avLst/>
          </a:prstGeom>
          <a:solidFill>
            <a:schemeClr val="lt1"/>
          </a:solidFill>
        </p:spPr>
        <p:txBody>
          <a:bodyPr spcFirstLastPara="1" wrap="square" lIns="91425" tIns="91425" rIns="91425" bIns="91425" anchor="ctr" anchorCtr="0">
            <a:spAutoFit/>
          </a:bodyPr>
          <a:lstStyle/>
          <a:p>
            <a:pPr marL="0" lvl="0" indent="0" algn="l" rtl="0">
              <a:spcBef>
                <a:spcPts val="0"/>
              </a:spcBef>
              <a:spcAft>
                <a:spcPts val="0"/>
              </a:spcAft>
              <a:buNone/>
            </a:pPr>
            <a:r>
              <a:rPr lang="en-GB"/>
              <a:t>Age Analysis</a:t>
            </a:r>
            <a:endParaRPr/>
          </a:p>
        </p:txBody>
      </p:sp>
      <p:sp>
        <p:nvSpPr>
          <p:cNvPr id="299" name="Google Shape;299;p39"/>
          <p:cNvSpPr txBox="1">
            <a:spLocks noGrp="1"/>
          </p:cNvSpPr>
          <p:nvPr>
            <p:ph type="subTitle" idx="1"/>
          </p:nvPr>
        </p:nvSpPr>
        <p:spPr>
          <a:xfrm>
            <a:off x="5369700" y="954725"/>
            <a:ext cx="3088500" cy="4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688"/>
              <a:buNone/>
            </a:pPr>
            <a:r>
              <a:rPr lang="en-GB" sz="1112"/>
              <a:t>Also clients who are married are more likely to be defaulters, followed by clients who are single and who had civil marriages .</a:t>
            </a:r>
            <a:endParaRPr sz="1112"/>
          </a:p>
          <a:p>
            <a:pPr marL="0" lvl="0" indent="0" algn="l" rtl="0">
              <a:spcBef>
                <a:spcPts val="1200"/>
              </a:spcBef>
              <a:spcAft>
                <a:spcPts val="0"/>
              </a:spcAft>
              <a:buSzPts val="688"/>
              <a:buNone/>
            </a:pPr>
            <a:endParaRPr sz="1112"/>
          </a:p>
          <a:p>
            <a:pPr marL="0" lvl="0" indent="0" algn="l" rtl="0">
              <a:spcBef>
                <a:spcPts val="1200"/>
              </a:spcBef>
              <a:spcAft>
                <a:spcPts val="0"/>
              </a:spcAft>
              <a:buSzPts val="688"/>
              <a:buNone/>
            </a:pPr>
            <a:endParaRPr sz="1112"/>
          </a:p>
          <a:p>
            <a:pPr marL="0" lvl="0" indent="0" algn="l" rtl="0">
              <a:spcBef>
                <a:spcPts val="1200"/>
              </a:spcBef>
              <a:spcAft>
                <a:spcPts val="0"/>
              </a:spcAft>
              <a:buSzPts val="688"/>
              <a:buNone/>
            </a:pPr>
            <a:endParaRPr sz="1112"/>
          </a:p>
          <a:p>
            <a:pPr marL="0" lvl="0" indent="0" algn="l" rtl="0">
              <a:spcBef>
                <a:spcPts val="1200"/>
              </a:spcBef>
              <a:spcAft>
                <a:spcPts val="1200"/>
              </a:spcAft>
              <a:buSzPts val="688"/>
              <a:buNone/>
            </a:pPr>
            <a:endParaRPr sz="1112"/>
          </a:p>
        </p:txBody>
      </p:sp>
      <p:pic>
        <p:nvPicPr>
          <p:cNvPr id="300" name="Google Shape;300;p39"/>
          <p:cNvPicPr preferRelativeResize="0"/>
          <p:nvPr/>
        </p:nvPicPr>
        <p:blipFill>
          <a:blip r:embed="rId3">
            <a:alphaModFix/>
          </a:blip>
          <a:stretch>
            <a:fillRect/>
          </a:stretch>
        </p:blipFill>
        <p:spPr>
          <a:xfrm>
            <a:off x="1058575" y="1722075"/>
            <a:ext cx="3460600" cy="2666000"/>
          </a:xfrm>
          <a:prstGeom prst="rect">
            <a:avLst/>
          </a:prstGeom>
          <a:noFill/>
          <a:ln>
            <a:noFill/>
          </a:ln>
          <a:effectLst>
            <a:reflection stA="27000" endPos="30000" dist="38100" dir="5400000" fadeDir="5400012" sy="-100000" algn="bl" rotWithShape="0"/>
          </a:effectLst>
        </p:spPr>
      </p:pic>
      <p:pic>
        <p:nvPicPr>
          <p:cNvPr id="301" name="Google Shape;301;p39"/>
          <p:cNvPicPr preferRelativeResize="0"/>
          <p:nvPr/>
        </p:nvPicPr>
        <p:blipFill>
          <a:blip r:embed="rId4">
            <a:alphaModFix/>
          </a:blip>
          <a:stretch>
            <a:fillRect/>
          </a:stretch>
        </p:blipFill>
        <p:spPr>
          <a:xfrm>
            <a:off x="4958827" y="1722075"/>
            <a:ext cx="3305463" cy="3251276"/>
          </a:xfrm>
          <a:prstGeom prst="rect">
            <a:avLst/>
          </a:prstGeom>
          <a:noFill/>
          <a:ln>
            <a:noFill/>
          </a:ln>
        </p:spPr>
      </p:pic>
      <p:sp>
        <p:nvSpPr>
          <p:cNvPr id="302" name="Google Shape;302;p39"/>
          <p:cNvSpPr txBox="1">
            <a:spLocks noGrp="1"/>
          </p:cNvSpPr>
          <p:nvPr>
            <p:ph type="subTitle" idx="1"/>
          </p:nvPr>
        </p:nvSpPr>
        <p:spPr>
          <a:xfrm>
            <a:off x="1762675" y="1098150"/>
            <a:ext cx="3088500" cy="4779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GB"/>
              <a:t>Younger clients were found to be more likely to default.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title"/>
          </p:nvPr>
        </p:nvSpPr>
        <p:spPr>
          <a:xfrm>
            <a:off x="1251525" y="270500"/>
            <a:ext cx="3866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Credit Amount Analysis</a:t>
            </a:r>
            <a:endParaRPr/>
          </a:p>
        </p:txBody>
      </p:sp>
      <p:sp>
        <p:nvSpPr>
          <p:cNvPr id="308" name="Google Shape;308;p40"/>
          <p:cNvSpPr txBox="1">
            <a:spLocks noGrp="1"/>
          </p:cNvSpPr>
          <p:nvPr>
            <p:ph type="body" idx="1"/>
          </p:nvPr>
        </p:nvSpPr>
        <p:spPr>
          <a:xfrm>
            <a:off x="632175" y="1094075"/>
            <a:ext cx="6325500" cy="8451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Analysis for credit amount categories showed that clients with low credit amounts are more prone to default. Similarly, loan annuity amounts also correlate with default rates.</a:t>
            </a:r>
            <a:endParaRPr/>
          </a:p>
        </p:txBody>
      </p:sp>
      <p:pic>
        <p:nvPicPr>
          <p:cNvPr id="309" name="Google Shape;309;p40"/>
          <p:cNvPicPr preferRelativeResize="0"/>
          <p:nvPr/>
        </p:nvPicPr>
        <p:blipFill>
          <a:blip r:embed="rId3">
            <a:alphaModFix/>
          </a:blip>
          <a:stretch>
            <a:fillRect/>
          </a:stretch>
        </p:blipFill>
        <p:spPr>
          <a:xfrm>
            <a:off x="134425" y="2226425"/>
            <a:ext cx="4165433" cy="2576175"/>
          </a:xfrm>
          <a:prstGeom prst="rect">
            <a:avLst/>
          </a:prstGeom>
          <a:noFill/>
          <a:ln>
            <a:noFill/>
          </a:ln>
        </p:spPr>
      </p:pic>
      <p:pic>
        <p:nvPicPr>
          <p:cNvPr id="310" name="Google Shape;310;p40"/>
          <p:cNvPicPr preferRelativeResize="0"/>
          <p:nvPr/>
        </p:nvPicPr>
        <p:blipFill>
          <a:blip r:embed="rId4">
            <a:alphaModFix/>
          </a:blip>
          <a:stretch>
            <a:fillRect/>
          </a:stretch>
        </p:blipFill>
        <p:spPr>
          <a:xfrm>
            <a:off x="4497158" y="2190500"/>
            <a:ext cx="4165433" cy="2576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1233575" y="270500"/>
            <a:ext cx="2663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Gender Analysis</a:t>
            </a:r>
            <a:endParaRPr/>
          </a:p>
        </p:txBody>
      </p:sp>
      <p:sp>
        <p:nvSpPr>
          <p:cNvPr id="316" name="Google Shape;316;p41"/>
          <p:cNvSpPr txBox="1">
            <a:spLocks noGrp="1"/>
          </p:cNvSpPr>
          <p:nvPr>
            <p:ph type="body" idx="1"/>
          </p:nvPr>
        </p:nvSpPr>
        <p:spPr>
          <a:xfrm>
            <a:off x="1116900" y="916625"/>
            <a:ext cx="5520900" cy="8451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The count plot of CODE_GENDER against the TARGET variable revealed interesting insight that females were more likely to default on loans compared to men.</a:t>
            </a:r>
            <a:endParaRPr/>
          </a:p>
        </p:txBody>
      </p:sp>
      <p:pic>
        <p:nvPicPr>
          <p:cNvPr id="317" name="Google Shape;317;p41"/>
          <p:cNvPicPr preferRelativeResize="0"/>
          <p:nvPr/>
        </p:nvPicPr>
        <p:blipFill rotWithShape="1">
          <a:blip r:embed="rId3">
            <a:alphaModFix/>
          </a:blip>
          <a:srcRect l="-969" b="-3648"/>
          <a:stretch/>
        </p:blipFill>
        <p:spPr>
          <a:xfrm>
            <a:off x="798675" y="1810800"/>
            <a:ext cx="4220075" cy="3288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2"/>
          <p:cNvSpPr txBox="1">
            <a:spLocks noGrp="1"/>
          </p:cNvSpPr>
          <p:nvPr>
            <p:ph type="subTitle" idx="1"/>
          </p:nvPr>
        </p:nvSpPr>
        <p:spPr>
          <a:xfrm>
            <a:off x="771800" y="1165850"/>
            <a:ext cx="3702000" cy="911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Most contracts were of type 'Cash Loans', with a small margin where such clients tended to default more compared to 'Revolving Loans'.</a:t>
            </a:r>
            <a:endParaRPr/>
          </a:p>
        </p:txBody>
      </p:sp>
      <p:sp>
        <p:nvSpPr>
          <p:cNvPr id="323" name="Google Shape;323;p42"/>
          <p:cNvSpPr txBox="1">
            <a:spLocks noGrp="1"/>
          </p:cNvSpPr>
          <p:nvPr>
            <p:ph type="title"/>
          </p:nvPr>
        </p:nvSpPr>
        <p:spPr>
          <a:xfrm>
            <a:off x="1020400" y="380475"/>
            <a:ext cx="21852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Contract Type</a:t>
            </a:r>
            <a:endParaRPr/>
          </a:p>
        </p:txBody>
      </p:sp>
      <p:pic>
        <p:nvPicPr>
          <p:cNvPr id="324" name="Google Shape;324;p42"/>
          <p:cNvPicPr preferRelativeResize="0"/>
          <p:nvPr/>
        </p:nvPicPr>
        <p:blipFill>
          <a:blip r:embed="rId3">
            <a:alphaModFix/>
          </a:blip>
          <a:stretch>
            <a:fillRect/>
          </a:stretch>
        </p:blipFill>
        <p:spPr>
          <a:xfrm>
            <a:off x="771800" y="2308825"/>
            <a:ext cx="3319600" cy="2519625"/>
          </a:xfrm>
          <a:prstGeom prst="rect">
            <a:avLst/>
          </a:prstGeom>
          <a:noFill/>
          <a:ln>
            <a:noFill/>
          </a:ln>
        </p:spPr>
      </p:pic>
      <p:pic>
        <p:nvPicPr>
          <p:cNvPr id="325" name="Google Shape;325;p42"/>
          <p:cNvPicPr preferRelativeResize="0"/>
          <p:nvPr/>
        </p:nvPicPr>
        <p:blipFill>
          <a:blip r:embed="rId4">
            <a:alphaModFix/>
          </a:blip>
          <a:stretch>
            <a:fillRect/>
          </a:stretch>
        </p:blipFill>
        <p:spPr>
          <a:xfrm>
            <a:off x="5036526" y="2452350"/>
            <a:ext cx="3219025" cy="2443293"/>
          </a:xfrm>
          <a:prstGeom prst="rect">
            <a:avLst/>
          </a:prstGeom>
          <a:noFill/>
          <a:ln>
            <a:noFill/>
          </a:ln>
        </p:spPr>
      </p:pic>
      <p:sp>
        <p:nvSpPr>
          <p:cNvPr id="326" name="Google Shape;326;p42"/>
          <p:cNvSpPr txBox="1">
            <a:spLocks noGrp="1"/>
          </p:cNvSpPr>
          <p:nvPr>
            <p:ph type="subTitle" idx="1"/>
          </p:nvPr>
        </p:nvSpPr>
        <p:spPr>
          <a:xfrm>
            <a:off x="4839913" y="1165850"/>
            <a:ext cx="3702000" cy="911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Clients who own Realty are more likely to not pay loan compared to those who do not own one.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title"/>
          </p:nvPr>
        </p:nvSpPr>
        <p:spPr>
          <a:xfrm>
            <a:off x="1296425" y="270500"/>
            <a:ext cx="261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Bivariate Analysis</a:t>
            </a:r>
            <a:endParaRPr/>
          </a:p>
        </p:txBody>
      </p:sp>
      <p:sp>
        <p:nvSpPr>
          <p:cNvPr id="332" name="Google Shape;332;p43"/>
          <p:cNvSpPr txBox="1">
            <a:spLocks noGrp="1"/>
          </p:cNvSpPr>
          <p:nvPr>
            <p:ph type="subTitle" idx="1"/>
          </p:nvPr>
        </p:nvSpPr>
        <p:spPr>
          <a:xfrm>
            <a:off x="722075" y="1292850"/>
            <a:ext cx="3763800" cy="2827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GB"/>
              <a:t>A detailed bivariate analysis was conducted to understand the relationship between various features and the target variable (loan default).</a:t>
            </a:r>
            <a:endParaRPr/>
          </a:p>
          <a:p>
            <a:pPr marL="0" lvl="0" indent="0" algn="l" rtl="0">
              <a:spcBef>
                <a:spcPts val="1200"/>
              </a:spcBef>
              <a:spcAft>
                <a:spcPts val="0"/>
              </a:spcAft>
              <a:buClr>
                <a:schemeClr val="dk1"/>
              </a:buClr>
              <a:buSzPts val="1100"/>
              <a:buFont typeface="Arial"/>
              <a:buNone/>
            </a:pPr>
            <a:r>
              <a:rPr lang="en-GB"/>
              <a:t>Features like NAME_HOUSING_TYPE, NAME_FAMILY_STATUS, NAME_INCOME_TYPE, NAME_EDUCATION_TYPE, and others were analyzed against the target variable to understand patterns in loan defaults.</a:t>
            </a:r>
            <a:endParaRPr/>
          </a:p>
          <a:p>
            <a:pPr marL="0" lvl="0" indent="0" algn="l" rtl="0">
              <a:spcBef>
                <a:spcPts val="1200"/>
              </a:spcBef>
              <a:spcAft>
                <a:spcPts val="1200"/>
              </a:spcAft>
              <a:buNone/>
            </a:pPr>
            <a:endParaRPr/>
          </a:p>
        </p:txBody>
      </p:sp>
      <p:pic>
        <p:nvPicPr>
          <p:cNvPr id="333" name="Google Shape;333;p43"/>
          <p:cNvPicPr preferRelativeResize="0"/>
          <p:nvPr/>
        </p:nvPicPr>
        <p:blipFill>
          <a:blip r:embed="rId3">
            <a:alphaModFix/>
          </a:blip>
          <a:stretch>
            <a:fillRect/>
          </a:stretch>
        </p:blipFill>
        <p:spPr>
          <a:xfrm>
            <a:off x="6851075" y="270498"/>
            <a:ext cx="2195074" cy="2101501"/>
          </a:xfrm>
          <a:prstGeom prst="rect">
            <a:avLst/>
          </a:prstGeom>
          <a:noFill/>
          <a:ln>
            <a:noFill/>
          </a:ln>
        </p:spPr>
      </p:pic>
      <p:pic>
        <p:nvPicPr>
          <p:cNvPr id="334" name="Google Shape;334;p43"/>
          <p:cNvPicPr preferRelativeResize="0"/>
          <p:nvPr/>
        </p:nvPicPr>
        <p:blipFill>
          <a:blip r:embed="rId4">
            <a:alphaModFix/>
          </a:blip>
          <a:stretch>
            <a:fillRect/>
          </a:stretch>
        </p:blipFill>
        <p:spPr>
          <a:xfrm>
            <a:off x="6851075" y="2665825"/>
            <a:ext cx="2292935" cy="2172650"/>
          </a:xfrm>
          <a:prstGeom prst="rect">
            <a:avLst/>
          </a:prstGeom>
          <a:noFill/>
          <a:ln>
            <a:noFill/>
          </a:ln>
        </p:spPr>
      </p:pic>
      <p:pic>
        <p:nvPicPr>
          <p:cNvPr id="335" name="Google Shape;335;p43"/>
          <p:cNvPicPr preferRelativeResize="0"/>
          <p:nvPr/>
        </p:nvPicPr>
        <p:blipFill>
          <a:blip r:embed="rId5">
            <a:alphaModFix/>
          </a:blip>
          <a:stretch>
            <a:fillRect/>
          </a:stretch>
        </p:blipFill>
        <p:spPr>
          <a:xfrm>
            <a:off x="4572000" y="197300"/>
            <a:ext cx="2060400" cy="2084044"/>
          </a:xfrm>
          <a:prstGeom prst="rect">
            <a:avLst/>
          </a:prstGeom>
          <a:noFill/>
          <a:ln>
            <a:noFill/>
          </a:ln>
        </p:spPr>
      </p:pic>
      <p:pic>
        <p:nvPicPr>
          <p:cNvPr id="336" name="Google Shape;336;p43"/>
          <p:cNvPicPr preferRelativeResize="0"/>
          <p:nvPr/>
        </p:nvPicPr>
        <p:blipFill>
          <a:blip r:embed="rId6">
            <a:alphaModFix/>
          </a:blip>
          <a:stretch>
            <a:fillRect/>
          </a:stretch>
        </p:blipFill>
        <p:spPr>
          <a:xfrm>
            <a:off x="4638275" y="2433744"/>
            <a:ext cx="2060400" cy="23035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Bivariate /Multivariate Analysis </a:t>
            </a:r>
            <a:endParaRPr/>
          </a:p>
        </p:txBody>
      </p:sp>
      <p:pic>
        <p:nvPicPr>
          <p:cNvPr id="342" name="Google Shape;342;p44"/>
          <p:cNvPicPr preferRelativeResize="0"/>
          <p:nvPr/>
        </p:nvPicPr>
        <p:blipFill>
          <a:blip r:embed="rId3">
            <a:alphaModFix/>
          </a:blip>
          <a:stretch>
            <a:fillRect/>
          </a:stretch>
        </p:blipFill>
        <p:spPr>
          <a:xfrm>
            <a:off x="152400" y="1799925"/>
            <a:ext cx="6960092" cy="3191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5"/>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Bivariate /Multivariate Analysis </a:t>
            </a:r>
            <a:endParaRPr/>
          </a:p>
        </p:txBody>
      </p:sp>
      <p:pic>
        <p:nvPicPr>
          <p:cNvPr id="348" name="Google Shape;348;p45"/>
          <p:cNvPicPr preferRelativeResize="0"/>
          <p:nvPr/>
        </p:nvPicPr>
        <p:blipFill>
          <a:blip r:embed="rId3">
            <a:alphaModFix/>
          </a:blip>
          <a:stretch>
            <a:fillRect/>
          </a:stretch>
        </p:blipFill>
        <p:spPr>
          <a:xfrm>
            <a:off x="152400" y="2254650"/>
            <a:ext cx="5924157" cy="27364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6"/>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Bivariate /Multivariate Analysis </a:t>
            </a:r>
            <a:endParaRPr/>
          </a:p>
        </p:txBody>
      </p:sp>
      <p:pic>
        <p:nvPicPr>
          <p:cNvPr id="354" name="Google Shape;354;p46"/>
          <p:cNvPicPr preferRelativeResize="0"/>
          <p:nvPr/>
        </p:nvPicPr>
        <p:blipFill>
          <a:blip r:embed="rId3">
            <a:alphaModFix/>
          </a:blip>
          <a:stretch>
            <a:fillRect/>
          </a:stretch>
        </p:blipFill>
        <p:spPr>
          <a:xfrm>
            <a:off x="152400" y="2254650"/>
            <a:ext cx="7422848" cy="273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7"/>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Bivariate /Multivariate Analysis </a:t>
            </a:r>
            <a:endParaRPr/>
          </a:p>
        </p:txBody>
      </p:sp>
      <p:sp>
        <p:nvSpPr>
          <p:cNvPr id="360" name="Google Shape;360;p47"/>
          <p:cNvSpPr txBox="1">
            <a:spLocks noGrp="1"/>
          </p:cNvSpPr>
          <p:nvPr>
            <p:ph type="body" idx="1"/>
          </p:nvPr>
        </p:nvSpPr>
        <p:spPr>
          <a:xfrm>
            <a:off x="632175" y="1717350"/>
            <a:ext cx="5520900" cy="3849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Using Scatter plots for numerical data</a:t>
            </a:r>
            <a:endParaRPr/>
          </a:p>
        </p:txBody>
      </p:sp>
      <p:pic>
        <p:nvPicPr>
          <p:cNvPr id="361" name="Google Shape;361;p47"/>
          <p:cNvPicPr preferRelativeResize="0"/>
          <p:nvPr/>
        </p:nvPicPr>
        <p:blipFill>
          <a:blip r:embed="rId3">
            <a:alphaModFix/>
          </a:blip>
          <a:stretch>
            <a:fillRect/>
          </a:stretch>
        </p:blipFill>
        <p:spPr>
          <a:xfrm>
            <a:off x="1232950" y="2102250"/>
            <a:ext cx="4749522" cy="27364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8"/>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Bivariate /Multivariate Analysis </a:t>
            </a:r>
            <a:endParaRPr/>
          </a:p>
        </p:txBody>
      </p:sp>
      <p:sp>
        <p:nvSpPr>
          <p:cNvPr id="367" name="Google Shape;367;p48"/>
          <p:cNvSpPr txBox="1">
            <a:spLocks noGrp="1"/>
          </p:cNvSpPr>
          <p:nvPr>
            <p:ph type="body" idx="1"/>
          </p:nvPr>
        </p:nvSpPr>
        <p:spPr>
          <a:xfrm>
            <a:off x="632175" y="1717350"/>
            <a:ext cx="5520900" cy="1057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1050">
                <a:solidFill>
                  <a:schemeClr val="dk1"/>
                </a:solidFill>
                <a:highlight>
                  <a:srgbClr val="FFFFFF"/>
                </a:highlight>
                <a:latin typeface="Arial"/>
                <a:ea typeface="Arial"/>
                <a:cs typeface="Arial"/>
                <a:sym typeface="Arial"/>
              </a:rPr>
              <a:t>AMT_CREDITand AMT_ANNUITY have strong positive correlation. As a result Annuity Amount increases, so does Credit Amount.</a:t>
            </a:r>
            <a:endParaRPr sz="1050">
              <a:solidFill>
                <a:schemeClr val="dk1"/>
              </a:solidFill>
              <a:highlight>
                <a:srgbClr val="FFFFFF"/>
              </a:highlight>
              <a:latin typeface="Arial"/>
              <a:ea typeface="Arial"/>
              <a:cs typeface="Arial"/>
              <a:sym typeface="Arial"/>
            </a:endParaRPr>
          </a:p>
          <a:p>
            <a:pPr marL="0" lvl="0" indent="0" algn="l" rtl="0">
              <a:spcBef>
                <a:spcPts val="1200"/>
              </a:spcBef>
              <a:spcAft>
                <a:spcPts val="1200"/>
              </a:spcAft>
              <a:buNone/>
            </a:pPr>
            <a:r>
              <a:rPr lang="en-GB" sz="1050">
                <a:solidFill>
                  <a:schemeClr val="dk1"/>
                </a:solidFill>
                <a:highlight>
                  <a:srgbClr val="FFFFFF"/>
                </a:highlight>
                <a:latin typeface="Arial"/>
                <a:ea typeface="Arial"/>
                <a:cs typeface="Arial"/>
                <a:sym typeface="Arial"/>
              </a:rPr>
              <a:t>AMT_CREDIT and AMT_GOODS_PRICE have a robust positive association. In other words, the Credit Amount grows together with the price of the goods.</a:t>
            </a:r>
            <a:endParaRPr sz="1050">
              <a:solidFill>
                <a:schemeClr val="dk1"/>
              </a:solidFill>
              <a:highlight>
                <a:srgbClr val="FFFFFF"/>
              </a:highlight>
              <a:latin typeface="Arial"/>
              <a:ea typeface="Arial"/>
              <a:cs typeface="Arial"/>
              <a:sym typeface="Arial"/>
            </a:endParaRPr>
          </a:p>
        </p:txBody>
      </p:sp>
      <p:pic>
        <p:nvPicPr>
          <p:cNvPr id="368" name="Google Shape;368;p48"/>
          <p:cNvPicPr preferRelativeResize="0"/>
          <p:nvPr/>
        </p:nvPicPr>
        <p:blipFill>
          <a:blip r:embed="rId3">
            <a:alphaModFix/>
          </a:blip>
          <a:stretch>
            <a:fillRect/>
          </a:stretch>
        </p:blipFill>
        <p:spPr>
          <a:xfrm>
            <a:off x="727200" y="2775150"/>
            <a:ext cx="5164777" cy="2133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Project Overview</a:t>
            </a:r>
            <a:endParaRPr/>
          </a:p>
        </p:txBody>
      </p:sp>
      <p:sp>
        <p:nvSpPr>
          <p:cNvPr id="245" name="Google Shape;245;p31"/>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50">
                <a:solidFill>
                  <a:srgbClr val="1F1F1F"/>
                </a:solidFill>
                <a:highlight>
                  <a:srgbClr val="FFFFFF"/>
                </a:highlight>
                <a:latin typeface="Roboto"/>
                <a:ea typeface="Roboto"/>
                <a:cs typeface="Roboto"/>
                <a:sym typeface="Roboto"/>
              </a:rPr>
              <a:t>The primary objective of this data analysis project is to unravel the details of loan payment difficulties by leveraging extensive datasets. Through comprehensive exploration of demographic and financial features, as well as historical application data, the project aims to provide valuable insights that enable lending institutions to make informed decisions, refine risk assessment strategies, and optimize lending practices for enhanced financial stability.</a:t>
            </a:r>
            <a:endParaRPr sz="1800"/>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Correlation Analysis</a:t>
            </a:r>
            <a:endParaRPr/>
          </a:p>
        </p:txBody>
      </p:sp>
      <p:pic>
        <p:nvPicPr>
          <p:cNvPr id="374" name="Google Shape;374;p49"/>
          <p:cNvPicPr preferRelativeResize="0"/>
          <p:nvPr/>
        </p:nvPicPr>
        <p:blipFill>
          <a:blip r:embed="rId3">
            <a:alphaModFix/>
          </a:blip>
          <a:stretch>
            <a:fillRect/>
          </a:stretch>
        </p:blipFill>
        <p:spPr>
          <a:xfrm>
            <a:off x="0" y="1717350"/>
            <a:ext cx="6768420" cy="2736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0"/>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Correlation Analysis</a:t>
            </a:r>
            <a:endParaRPr/>
          </a:p>
        </p:txBody>
      </p:sp>
      <p:sp>
        <p:nvSpPr>
          <p:cNvPr id="380" name="Google Shape;380;p50"/>
          <p:cNvSpPr txBox="1">
            <a:spLocks noGrp="1"/>
          </p:cNvSpPr>
          <p:nvPr>
            <p:ph type="body" idx="1"/>
          </p:nvPr>
        </p:nvSpPr>
        <p:spPr>
          <a:xfrm>
            <a:off x="632175" y="1717350"/>
            <a:ext cx="5520900" cy="3006300"/>
          </a:xfrm>
          <a:prstGeom prst="rect">
            <a:avLst/>
          </a:prstGeom>
        </p:spPr>
        <p:txBody>
          <a:bodyPr spcFirstLastPara="1" wrap="square" lIns="91425" tIns="91425" rIns="91425" bIns="91425" anchor="t" anchorCtr="0">
            <a:spAutoFit/>
          </a:bodyPr>
          <a:lstStyle/>
          <a:p>
            <a:pPr marL="457200" lvl="0" indent="0" algn="l" rtl="0">
              <a:spcBef>
                <a:spcPts val="1100"/>
              </a:spcBef>
              <a:spcAft>
                <a:spcPts val="0"/>
              </a:spcAft>
              <a:buNone/>
            </a:pPr>
            <a:r>
              <a:rPr lang="en-GB" sz="1050">
                <a:solidFill>
                  <a:schemeClr val="dk1"/>
                </a:solidFill>
                <a:highlight>
                  <a:srgbClr val="FFFFFF"/>
                </a:highlight>
                <a:latin typeface="Arial"/>
                <a:ea typeface="Arial"/>
                <a:cs typeface="Arial"/>
                <a:sym typeface="Arial"/>
              </a:rPr>
              <a:t>Observations</a:t>
            </a:r>
            <a:endParaRPr sz="1050">
              <a:solidFill>
                <a:schemeClr val="dk1"/>
              </a:solidFill>
              <a:highlight>
                <a:srgbClr val="FFFFFF"/>
              </a:highlight>
              <a:latin typeface="Arial"/>
              <a:ea typeface="Arial"/>
              <a:cs typeface="Arial"/>
              <a:sym typeface="Arial"/>
            </a:endParaRPr>
          </a:p>
          <a:p>
            <a:pPr marL="457200" lvl="0" indent="-295275" algn="l" rtl="0">
              <a:spcBef>
                <a:spcPts val="1100"/>
              </a:spcBef>
              <a:spcAft>
                <a:spcPts val="0"/>
              </a:spcAft>
              <a:buClr>
                <a:schemeClr val="dk1"/>
              </a:buClr>
              <a:buSzPts val="1050"/>
              <a:buFont typeface="Arial"/>
              <a:buChar char="●"/>
            </a:pPr>
            <a:r>
              <a:rPr lang="en-GB" sz="1050">
                <a:solidFill>
                  <a:schemeClr val="dk1"/>
                </a:solidFill>
                <a:highlight>
                  <a:srgbClr val="FFFFFF"/>
                </a:highlight>
                <a:latin typeface="Arial"/>
                <a:ea typeface="Arial"/>
                <a:cs typeface="Arial"/>
                <a:sym typeface="Arial"/>
              </a:rPr>
              <a:t>AMT_APPLICATION demonstrates a strong correlation with AMT_ANNUITY_y,AMT_GOODS_PRICE_y</a:t>
            </a:r>
            <a:endParaRPr sz="1050">
              <a:solidFill>
                <a:schemeClr val="dk1"/>
              </a:solidFill>
              <a:highlight>
                <a:srgbClr val="FFFFFF"/>
              </a:highlight>
              <a:latin typeface="Arial"/>
              <a:ea typeface="Arial"/>
              <a:cs typeface="Arial"/>
              <a:sym typeface="Arial"/>
            </a:endParaRPr>
          </a:p>
          <a:p>
            <a:pPr marL="457200" lvl="0" indent="-295275" algn="l" rtl="0">
              <a:spcBef>
                <a:spcPts val="0"/>
              </a:spcBef>
              <a:spcAft>
                <a:spcPts val="0"/>
              </a:spcAft>
              <a:buClr>
                <a:schemeClr val="dk1"/>
              </a:buClr>
              <a:buSzPts val="1050"/>
              <a:buFont typeface="Arial"/>
              <a:buChar char="●"/>
            </a:pPr>
            <a:r>
              <a:rPr lang="en-GB" sz="1050">
                <a:solidFill>
                  <a:schemeClr val="dk1"/>
                </a:solidFill>
                <a:highlight>
                  <a:srgbClr val="FFFFFF"/>
                </a:highlight>
                <a:latin typeface="Arial"/>
                <a:ea typeface="Arial"/>
                <a:cs typeface="Arial"/>
                <a:sym typeface="Arial"/>
              </a:rPr>
              <a:t>AMT_GOODS_PRICE_y is strongly correlated with AMT_ANNUITY_y, AMT_CREDIT_y, and AMT_APPLICATION, and shows a considerable correlation with CNT_PAYMENT.</a:t>
            </a:r>
            <a:endParaRPr sz="1050">
              <a:solidFill>
                <a:schemeClr val="dk1"/>
              </a:solidFill>
              <a:highlight>
                <a:srgbClr val="FFFFFF"/>
              </a:highlight>
              <a:latin typeface="Arial"/>
              <a:ea typeface="Arial"/>
              <a:cs typeface="Arial"/>
              <a:sym typeface="Arial"/>
            </a:endParaRPr>
          </a:p>
          <a:p>
            <a:pPr marL="457200" lvl="0" indent="-295275" algn="l" rtl="0">
              <a:spcBef>
                <a:spcPts val="0"/>
              </a:spcBef>
              <a:spcAft>
                <a:spcPts val="0"/>
              </a:spcAft>
              <a:buClr>
                <a:schemeClr val="dk1"/>
              </a:buClr>
              <a:buSzPts val="1050"/>
              <a:buFont typeface="Arial"/>
              <a:buChar char="●"/>
            </a:pPr>
            <a:r>
              <a:rPr lang="en-GB" sz="1050">
                <a:solidFill>
                  <a:schemeClr val="dk1"/>
                </a:solidFill>
                <a:highlight>
                  <a:srgbClr val="FFFFFF"/>
                </a:highlight>
                <a:latin typeface="Arial"/>
                <a:ea typeface="Arial"/>
                <a:cs typeface="Arial"/>
                <a:sym typeface="Arial"/>
              </a:rPr>
              <a:t>AMT_CREDIT_y exhibits a strong correlation with AMT_GOODS_PRICE_y and a considerable correlation with CNT_PAYMENT.</a:t>
            </a:r>
            <a:endParaRPr sz="1050">
              <a:solidFill>
                <a:schemeClr val="dk1"/>
              </a:solidFill>
              <a:highlight>
                <a:srgbClr val="FFFFFF"/>
              </a:highlight>
              <a:latin typeface="Arial"/>
              <a:ea typeface="Arial"/>
              <a:cs typeface="Arial"/>
              <a:sym typeface="Arial"/>
            </a:endParaRPr>
          </a:p>
          <a:p>
            <a:pPr marL="457200" lvl="0" indent="-295275" algn="l" rtl="0">
              <a:spcBef>
                <a:spcPts val="0"/>
              </a:spcBef>
              <a:spcAft>
                <a:spcPts val="0"/>
              </a:spcAft>
              <a:buClr>
                <a:schemeClr val="dk1"/>
              </a:buClr>
              <a:buSzPts val="1050"/>
              <a:buFont typeface="Arial"/>
              <a:buChar char="●"/>
            </a:pPr>
            <a:r>
              <a:rPr lang="en-GB" sz="1050">
                <a:solidFill>
                  <a:schemeClr val="dk1"/>
                </a:solidFill>
                <a:highlight>
                  <a:srgbClr val="FFFFFF"/>
                </a:highlight>
                <a:latin typeface="Arial"/>
                <a:ea typeface="Arial"/>
                <a:cs typeface="Arial"/>
                <a:sym typeface="Arial"/>
              </a:rPr>
              <a:t>AMT_ANNUITY_x is highly correlated with both AMT_GOODS_PRICE_y and AMT_CREDIT_y.</a:t>
            </a:r>
            <a:endParaRPr sz="1050">
              <a:solidFill>
                <a:schemeClr val="dk1"/>
              </a:solidFill>
              <a:highlight>
                <a:srgbClr val="FFFFFF"/>
              </a:highlight>
              <a:latin typeface="Arial"/>
              <a:ea typeface="Arial"/>
              <a:cs typeface="Arial"/>
              <a:sym typeface="Arial"/>
            </a:endParaRPr>
          </a:p>
          <a:p>
            <a:pPr marL="457200" lvl="0" indent="-295275" algn="l" rtl="0">
              <a:spcBef>
                <a:spcPts val="0"/>
              </a:spcBef>
              <a:spcAft>
                <a:spcPts val="0"/>
              </a:spcAft>
              <a:buClr>
                <a:schemeClr val="dk1"/>
              </a:buClr>
              <a:buSzPts val="1050"/>
              <a:buFont typeface="Arial"/>
              <a:buChar char="●"/>
            </a:pPr>
            <a:r>
              <a:rPr lang="en-GB" sz="1050">
                <a:solidFill>
                  <a:schemeClr val="dk1"/>
                </a:solidFill>
                <a:highlight>
                  <a:srgbClr val="FFFFFF"/>
                </a:highlight>
                <a:latin typeface="Arial"/>
                <a:ea typeface="Arial"/>
                <a:cs typeface="Arial"/>
                <a:sym typeface="Arial"/>
              </a:rPr>
              <a:t>Additionally, AMT_ANNUITY_x has a strong correlation with AMT_GOODS_PRICE_x and AMT_CREDIT_x.</a:t>
            </a:r>
            <a:endParaRPr sz="1050">
              <a:solidFill>
                <a:schemeClr val="dk1"/>
              </a:solidFill>
              <a:highlight>
                <a:srgbClr val="FFFFFF"/>
              </a:highlight>
              <a:latin typeface="Arial"/>
              <a:ea typeface="Arial"/>
              <a:cs typeface="Arial"/>
              <a:sym typeface="Arial"/>
            </a:endParaRPr>
          </a:p>
          <a:p>
            <a:pPr marL="457200" lvl="0" indent="-295275" algn="l" rtl="0">
              <a:spcBef>
                <a:spcPts val="0"/>
              </a:spcBef>
              <a:spcAft>
                <a:spcPts val="0"/>
              </a:spcAft>
              <a:buClr>
                <a:schemeClr val="dk1"/>
              </a:buClr>
              <a:buSzPts val="1050"/>
              <a:buFont typeface="Arial"/>
              <a:buChar char="●"/>
            </a:pPr>
            <a:r>
              <a:rPr lang="en-GB" sz="1050">
                <a:solidFill>
                  <a:schemeClr val="dk1"/>
                </a:solidFill>
                <a:highlight>
                  <a:srgbClr val="FFFFFF"/>
                </a:highlight>
                <a:latin typeface="Arial"/>
                <a:ea typeface="Arial"/>
                <a:cs typeface="Arial"/>
                <a:sym typeface="Arial"/>
              </a:rPr>
              <a:t>Finally, AMT_CREDIT_x is strongly correlated with AMT_GOODS_PRICE_x.</a:t>
            </a:r>
            <a:endParaRPr sz="1050">
              <a:solidFill>
                <a:schemeClr val="dk1"/>
              </a:solidFill>
              <a:highlight>
                <a:srgbClr val="FFFFFF"/>
              </a:highlight>
              <a:latin typeface="Arial"/>
              <a:ea typeface="Arial"/>
              <a:cs typeface="Arial"/>
              <a:sym typeface="Arial"/>
            </a:endParaRPr>
          </a:p>
          <a:p>
            <a:pPr marL="0" lvl="0" indent="0" algn="l" rtl="0">
              <a:spcBef>
                <a:spcPts val="500"/>
              </a:spcBef>
              <a:spcAft>
                <a:spcPts val="12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1"/>
          <p:cNvSpPr txBox="1">
            <a:spLocks noGrp="1"/>
          </p:cNvSpPr>
          <p:nvPr>
            <p:ph type="title"/>
          </p:nvPr>
        </p:nvSpPr>
        <p:spPr>
          <a:xfrm>
            <a:off x="2496350" y="781950"/>
            <a:ext cx="61656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Additional Analysis on Previous Applications</a:t>
            </a:r>
            <a:endParaRPr/>
          </a:p>
        </p:txBody>
      </p:sp>
      <p:sp>
        <p:nvSpPr>
          <p:cNvPr id="386" name="Google Shape;386;p51"/>
          <p:cNvSpPr txBox="1">
            <a:spLocks noGrp="1"/>
          </p:cNvSpPr>
          <p:nvPr>
            <p:ph type="subTitle" idx="1"/>
          </p:nvPr>
        </p:nvSpPr>
        <p:spPr>
          <a:xfrm>
            <a:off x="2496350" y="1336050"/>
            <a:ext cx="5465400" cy="1502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770"/>
              <a:buFont typeface="Arial"/>
              <a:buNone/>
            </a:pPr>
            <a:r>
              <a:rPr lang="en-GB" sz="1310"/>
              <a:t>A separate dataset on previous loan applications was analyzed for patterns and missing values were treated accordingly.</a:t>
            </a:r>
            <a:endParaRPr sz="1310"/>
          </a:p>
          <a:p>
            <a:pPr marL="0" lvl="0" indent="0" algn="l" rtl="0">
              <a:lnSpc>
                <a:spcPct val="95000"/>
              </a:lnSpc>
              <a:spcBef>
                <a:spcPts val="1200"/>
              </a:spcBef>
              <a:spcAft>
                <a:spcPts val="0"/>
              </a:spcAft>
              <a:buClr>
                <a:schemeClr val="dk1"/>
              </a:buClr>
              <a:buSzPts val="770"/>
              <a:buFont typeface="Arial"/>
              <a:buNone/>
            </a:pPr>
            <a:r>
              <a:rPr lang="en-GB" sz="1310"/>
              <a:t>Key insights included the types of products, contract status, and client characteristics in previous loan applications and their outcomes.</a:t>
            </a:r>
            <a:endParaRPr sz="1310"/>
          </a:p>
          <a:p>
            <a:pPr marL="0" lvl="0" indent="0" algn="l" rtl="0">
              <a:lnSpc>
                <a:spcPct val="95000"/>
              </a:lnSpc>
              <a:spcBef>
                <a:spcPts val="1200"/>
              </a:spcBef>
              <a:spcAft>
                <a:spcPts val="0"/>
              </a:spcAft>
              <a:buClr>
                <a:schemeClr val="dk1"/>
              </a:buClr>
              <a:buSzPts val="770"/>
              <a:buFont typeface="Arial"/>
              <a:buNone/>
            </a:pPr>
            <a:endParaRPr sz="1310"/>
          </a:p>
          <a:p>
            <a:pPr marL="0" lvl="0" indent="0" algn="l" rtl="0">
              <a:lnSpc>
                <a:spcPct val="95000"/>
              </a:lnSpc>
              <a:spcBef>
                <a:spcPts val="1200"/>
              </a:spcBef>
              <a:spcAft>
                <a:spcPts val="1200"/>
              </a:spcAft>
              <a:buSzPts val="770"/>
              <a:buNone/>
            </a:pPr>
            <a:endParaRPr sz="1310"/>
          </a:p>
        </p:txBody>
      </p:sp>
      <p:pic>
        <p:nvPicPr>
          <p:cNvPr id="387" name="Google Shape;387;p51"/>
          <p:cNvPicPr preferRelativeResize="0"/>
          <p:nvPr/>
        </p:nvPicPr>
        <p:blipFill>
          <a:blip r:embed="rId3">
            <a:alphaModFix/>
          </a:blip>
          <a:stretch>
            <a:fillRect/>
          </a:stretch>
        </p:blipFill>
        <p:spPr>
          <a:xfrm>
            <a:off x="65200" y="814150"/>
            <a:ext cx="2431150" cy="1757600"/>
          </a:xfrm>
          <a:prstGeom prst="rect">
            <a:avLst/>
          </a:prstGeom>
          <a:noFill/>
          <a:ln>
            <a:noFill/>
          </a:ln>
        </p:spPr>
      </p:pic>
      <p:pic>
        <p:nvPicPr>
          <p:cNvPr id="388" name="Google Shape;388;p51"/>
          <p:cNvPicPr preferRelativeResize="0"/>
          <p:nvPr/>
        </p:nvPicPr>
        <p:blipFill>
          <a:blip r:embed="rId4">
            <a:alphaModFix/>
          </a:blip>
          <a:stretch>
            <a:fillRect/>
          </a:stretch>
        </p:blipFill>
        <p:spPr>
          <a:xfrm>
            <a:off x="152400" y="2990850"/>
            <a:ext cx="2617825" cy="1850080"/>
          </a:xfrm>
          <a:prstGeom prst="rect">
            <a:avLst/>
          </a:prstGeom>
          <a:noFill/>
          <a:ln>
            <a:noFill/>
          </a:ln>
        </p:spPr>
      </p:pic>
      <p:pic>
        <p:nvPicPr>
          <p:cNvPr id="389" name="Google Shape;389;p51"/>
          <p:cNvPicPr preferRelativeResize="0"/>
          <p:nvPr/>
        </p:nvPicPr>
        <p:blipFill>
          <a:blip r:embed="rId5">
            <a:alphaModFix/>
          </a:blip>
          <a:stretch>
            <a:fillRect/>
          </a:stretch>
        </p:blipFill>
        <p:spPr>
          <a:xfrm>
            <a:off x="3079713" y="2989575"/>
            <a:ext cx="2528197" cy="1852629"/>
          </a:xfrm>
          <a:prstGeom prst="rect">
            <a:avLst/>
          </a:prstGeom>
          <a:noFill/>
          <a:ln>
            <a:noFill/>
          </a:ln>
        </p:spPr>
      </p:pic>
      <p:pic>
        <p:nvPicPr>
          <p:cNvPr id="390" name="Google Shape;390;p51"/>
          <p:cNvPicPr preferRelativeResize="0"/>
          <p:nvPr/>
        </p:nvPicPr>
        <p:blipFill>
          <a:blip r:embed="rId6">
            <a:alphaModFix/>
          </a:blip>
          <a:stretch>
            <a:fillRect/>
          </a:stretch>
        </p:blipFill>
        <p:spPr>
          <a:xfrm>
            <a:off x="5917400" y="2990850"/>
            <a:ext cx="2358525" cy="2000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2"/>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Observations &amp; Conclusions</a:t>
            </a:r>
            <a:endParaRPr/>
          </a:p>
        </p:txBody>
      </p:sp>
      <p:sp>
        <p:nvSpPr>
          <p:cNvPr id="396" name="Google Shape;396;p52"/>
          <p:cNvSpPr txBox="1">
            <a:spLocks noGrp="1"/>
          </p:cNvSpPr>
          <p:nvPr>
            <p:ph type="body" idx="1"/>
          </p:nvPr>
        </p:nvSpPr>
        <p:spPr>
          <a:xfrm>
            <a:off x="632175" y="1717350"/>
            <a:ext cx="5520900" cy="225674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dirty="0"/>
              <a:t>The analysis concluded several key insights, such as higher default rates in females, younger clients, clients with shorter employment history, and clients with low income or low credit amounts.</a:t>
            </a:r>
            <a:endParaRPr dirty="0"/>
          </a:p>
          <a:p>
            <a:pPr marL="0" lvl="0" indent="0" algn="l" rtl="0">
              <a:spcBef>
                <a:spcPts val="1200"/>
              </a:spcBef>
              <a:spcAft>
                <a:spcPts val="0"/>
              </a:spcAft>
              <a:buClr>
                <a:schemeClr val="dk1"/>
              </a:buClr>
              <a:buSzPts val="1100"/>
              <a:buFont typeface="Arial"/>
              <a:buNone/>
            </a:pPr>
            <a:r>
              <a:rPr lang="en-GB" dirty="0"/>
              <a:t>It was also noted that certain types of clients (like those living in apartments or those with a working income type) are more likely to default on loans.</a:t>
            </a:r>
            <a:endParaRPr dirty="0"/>
          </a:p>
          <a:p>
            <a:pPr marL="0" lvl="0" indent="0" algn="l" rtl="0">
              <a:spcBef>
                <a:spcPts val="1200"/>
              </a:spcBef>
              <a:spcAft>
                <a:spcPts val="120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3"/>
          <p:cNvSpPr txBox="1">
            <a:spLocks noGrp="1"/>
          </p:cNvSpPr>
          <p:nvPr>
            <p:ph type="title"/>
          </p:nvPr>
        </p:nvSpPr>
        <p:spPr>
          <a:xfrm>
            <a:off x="732150" y="789007"/>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Key Takeaways</a:t>
            </a:r>
            <a:endParaRPr dirty="0"/>
          </a:p>
        </p:txBody>
      </p:sp>
      <p:sp>
        <p:nvSpPr>
          <p:cNvPr id="402" name="Google Shape;402;p53"/>
          <p:cNvSpPr txBox="1">
            <a:spLocks noGrp="1"/>
          </p:cNvSpPr>
          <p:nvPr>
            <p:ph type="body" idx="1"/>
          </p:nvPr>
        </p:nvSpPr>
        <p:spPr>
          <a:xfrm>
            <a:off x="639102" y="1152457"/>
            <a:ext cx="5520900" cy="4115712"/>
          </a:xfrm>
          <a:prstGeom prst="rect">
            <a:avLst/>
          </a:prstGeom>
        </p:spPr>
        <p:txBody>
          <a:bodyPr spcFirstLastPara="1" wrap="square" lIns="91425" tIns="91425" rIns="91425" bIns="91425" anchor="t" anchorCtr="0">
            <a:spAutoFit/>
          </a:bodyPr>
          <a:lstStyle/>
          <a:p>
            <a:pPr marL="279400" marR="76200" lvl="0" indent="0" algn="l" rtl="0">
              <a:lnSpc>
                <a:spcPct val="160000"/>
              </a:lnSpc>
              <a:spcBef>
                <a:spcPts val="1100"/>
              </a:spcBef>
              <a:spcAft>
                <a:spcPts val="0"/>
              </a:spcAft>
              <a:buClr>
                <a:schemeClr val="dk1"/>
              </a:buClr>
              <a:buSzPts val="1100"/>
              <a:buFont typeface="Arial"/>
              <a:buNone/>
            </a:pPr>
            <a:r>
              <a:rPr lang="en-GB" sz="1200" b="1" dirty="0">
                <a:solidFill>
                  <a:schemeClr val="accent2"/>
                </a:solidFill>
                <a:latin typeface="Roboto"/>
                <a:ea typeface="Roboto"/>
                <a:cs typeface="Roboto"/>
                <a:sym typeface="Roboto"/>
              </a:rPr>
              <a:t>Gender and Default Risk:</a:t>
            </a:r>
            <a:endParaRPr sz="1200" b="1" dirty="0">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Females are more likely to be defaulters.</a:t>
            </a:r>
            <a:endParaRPr sz="1200" dirty="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dirty="0">
                <a:solidFill>
                  <a:schemeClr val="accent2"/>
                </a:solidFill>
                <a:latin typeface="Roboto"/>
                <a:ea typeface="Roboto"/>
                <a:cs typeface="Roboto"/>
                <a:sym typeface="Roboto"/>
              </a:rPr>
              <a:t>Contract Type and Default Behaviour:</a:t>
            </a:r>
            <a:endParaRPr sz="1200" b="1" dirty="0">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Majority are Cash Loans; clients with cash loans tend to be defaulters to a small extent.</a:t>
            </a:r>
            <a:endParaRPr sz="1200" dirty="0">
              <a:solidFill>
                <a:schemeClr val="accent2"/>
              </a:solidFill>
              <a:latin typeface="Roboto"/>
              <a:ea typeface="Roboto"/>
              <a:cs typeface="Roboto"/>
              <a:sym typeface="Roboto"/>
            </a:endParaRPr>
          </a:p>
          <a:p>
            <a:pPr marL="736600" marR="76200" lvl="0" indent="-304800" algn="l" rtl="0">
              <a:spcBef>
                <a:spcPts val="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Clients with revolving loans show almost no default behaviour.</a:t>
            </a:r>
            <a:endParaRPr sz="1200" dirty="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dirty="0">
                <a:solidFill>
                  <a:schemeClr val="accent2"/>
                </a:solidFill>
                <a:latin typeface="Roboto"/>
                <a:ea typeface="Roboto"/>
                <a:cs typeface="Roboto"/>
                <a:sym typeface="Roboto"/>
              </a:rPr>
              <a:t>Realty Ownership and Loan Payment:</a:t>
            </a:r>
            <a:endParaRPr sz="1200" b="1" dirty="0">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Clients who own realty are more likely to default compared to those who don't.</a:t>
            </a:r>
            <a:endParaRPr sz="1200" dirty="0">
              <a:solidFill>
                <a:schemeClr val="accent2"/>
              </a:solidFill>
              <a:latin typeface="Roboto"/>
              <a:ea typeface="Roboto"/>
              <a:cs typeface="Roboto"/>
              <a:sym typeface="Roboto"/>
            </a:endParaRPr>
          </a:p>
          <a:p>
            <a:pPr marL="736600" marR="76200" lvl="0" indent="-304800" algn="l" rtl="0">
              <a:spcBef>
                <a:spcPts val="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A large portion of clients own realty, which might bias this conclusion.</a:t>
            </a:r>
            <a:endParaRPr sz="1200" dirty="0">
              <a:solidFill>
                <a:schemeClr val="accent2"/>
              </a:solidFill>
              <a:latin typeface="Roboto"/>
              <a:ea typeface="Roboto"/>
              <a:cs typeface="Roboto"/>
              <a:sym typeface="Roboto"/>
            </a:endParaRPr>
          </a:p>
          <a:p>
            <a:pPr marL="0" lvl="0" indent="0" algn="l" rtl="0">
              <a:spcBef>
                <a:spcPts val="900"/>
              </a:spcBef>
              <a:spcAft>
                <a:spcPts val="12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4"/>
          <p:cNvSpPr txBox="1">
            <a:spLocks noGrp="1"/>
          </p:cNvSpPr>
          <p:nvPr>
            <p:ph type="title"/>
          </p:nvPr>
        </p:nvSpPr>
        <p:spPr>
          <a:xfrm>
            <a:off x="832125" y="754370"/>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t>Key Takeaways</a:t>
            </a:r>
            <a:endParaRPr dirty="0"/>
          </a:p>
        </p:txBody>
      </p:sp>
      <p:sp>
        <p:nvSpPr>
          <p:cNvPr id="408" name="Google Shape;408;p54"/>
          <p:cNvSpPr txBox="1">
            <a:spLocks noGrp="1"/>
          </p:cNvSpPr>
          <p:nvPr>
            <p:ph type="body" idx="1"/>
          </p:nvPr>
        </p:nvSpPr>
        <p:spPr>
          <a:xfrm>
            <a:off x="632175" y="1214584"/>
            <a:ext cx="5520900" cy="4098900"/>
          </a:xfrm>
          <a:prstGeom prst="rect">
            <a:avLst/>
          </a:prstGeom>
        </p:spPr>
        <p:txBody>
          <a:bodyPr spcFirstLastPara="1" wrap="square" lIns="91425" tIns="91425" rIns="91425" bIns="91425" anchor="t" anchorCtr="0">
            <a:spAutoFit/>
          </a:bodyPr>
          <a:lstStyle/>
          <a:p>
            <a:pPr marL="279400" marR="76200" lvl="0" indent="0" algn="l" rtl="0">
              <a:lnSpc>
                <a:spcPct val="160000"/>
              </a:lnSpc>
              <a:spcBef>
                <a:spcPts val="1100"/>
              </a:spcBef>
              <a:spcAft>
                <a:spcPts val="0"/>
              </a:spcAft>
              <a:buClr>
                <a:schemeClr val="dk1"/>
              </a:buClr>
              <a:buSzPts val="1100"/>
              <a:buFont typeface="Arial"/>
              <a:buNone/>
            </a:pPr>
            <a:r>
              <a:rPr lang="en-GB" sz="1200" b="1" dirty="0">
                <a:solidFill>
                  <a:schemeClr val="accent2"/>
                </a:solidFill>
                <a:latin typeface="Roboto"/>
                <a:ea typeface="Roboto"/>
                <a:cs typeface="Roboto"/>
                <a:sym typeface="Roboto"/>
              </a:rPr>
              <a:t>Income Level and Default Likelihood:</a:t>
            </a:r>
            <a:endParaRPr sz="1200" b="1" dirty="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dirty="0">
                <a:solidFill>
                  <a:schemeClr val="accent2"/>
                </a:solidFill>
                <a:latin typeface="Roboto"/>
                <a:ea typeface="Roboto"/>
                <a:cs typeface="Roboto"/>
                <a:sym typeface="Roboto"/>
              </a:rPr>
              <a:t>Very low income clients are most likely to default, followed by medium, low, and high income ranges. Goods Price and Default Tendency:</a:t>
            </a:r>
            <a:endParaRPr sz="1200" dirty="0">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Clients purchasing low-price goods are most likely to default, followed by very low, medium, and high price ranges.</a:t>
            </a:r>
            <a:endParaRPr sz="1200" dirty="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dirty="0">
                <a:solidFill>
                  <a:schemeClr val="accent2"/>
                </a:solidFill>
                <a:latin typeface="Roboto"/>
                <a:ea typeface="Roboto"/>
                <a:cs typeface="Roboto"/>
                <a:sym typeface="Roboto"/>
              </a:rPr>
              <a:t>Employment History and Defaulting:</a:t>
            </a:r>
            <a:endParaRPr sz="1200" b="1" dirty="0">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Longer employment history correlates with a higher likelihood of defaulting; newer employees have a lower default rate.</a:t>
            </a:r>
            <a:endParaRPr sz="1200" dirty="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dirty="0">
                <a:solidFill>
                  <a:schemeClr val="accent2"/>
                </a:solidFill>
                <a:latin typeface="Roboto"/>
                <a:ea typeface="Roboto"/>
                <a:cs typeface="Roboto"/>
                <a:sym typeface="Roboto"/>
              </a:rPr>
              <a:t>Age and Default Rates:</a:t>
            </a:r>
            <a:endParaRPr sz="1200" b="1" dirty="0">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Younger clients are more likely to default, with the rate decreasing as age increases.</a:t>
            </a:r>
            <a:endParaRPr sz="1050" dirty="0">
              <a:solidFill>
                <a:schemeClr val="accent2"/>
              </a:solidFill>
              <a:latin typeface="Roboto"/>
              <a:ea typeface="Roboto"/>
              <a:cs typeface="Roboto"/>
              <a:sym typeface="Roboto"/>
            </a:endParaRPr>
          </a:p>
          <a:p>
            <a:pPr marL="0" lvl="0" indent="0" algn="l" rtl="0">
              <a:spcBef>
                <a:spcPts val="900"/>
              </a:spcBef>
              <a:spcAft>
                <a:spcPts val="120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5"/>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Key Takeaways</a:t>
            </a:r>
            <a:endParaRPr/>
          </a:p>
        </p:txBody>
      </p:sp>
      <p:sp>
        <p:nvSpPr>
          <p:cNvPr id="414" name="Google Shape;414;p55"/>
          <p:cNvSpPr txBox="1">
            <a:spLocks noGrp="1"/>
          </p:cNvSpPr>
          <p:nvPr>
            <p:ph type="body" idx="1"/>
          </p:nvPr>
        </p:nvSpPr>
        <p:spPr>
          <a:xfrm>
            <a:off x="632175" y="1717350"/>
            <a:ext cx="5520900" cy="2811000"/>
          </a:xfrm>
          <a:prstGeom prst="rect">
            <a:avLst/>
          </a:prstGeom>
        </p:spPr>
        <p:txBody>
          <a:bodyPr spcFirstLastPara="1" wrap="square" lIns="91425" tIns="91425" rIns="91425" bIns="91425" anchor="t" anchorCtr="0">
            <a:spAutoFit/>
          </a:bodyPr>
          <a:lstStyle/>
          <a:p>
            <a:pPr marL="279400" marR="76200" lvl="0" indent="0" algn="l" rtl="0">
              <a:lnSpc>
                <a:spcPct val="160000"/>
              </a:lnSpc>
              <a:spcBef>
                <a:spcPts val="1100"/>
              </a:spcBef>
              <a:spcAft>
                <a:spcPts val="0"/>
              </a:spcAft>
              <a:buClr>
                <a:schemeClr val="dk1"/>
              </a:buClr>
              <a:buSzPts val="1100"/>
              <a:buFont typeface="Arial"/>
              <a:buNone/>
            </a:pPr>
            <a:r>
              <a:rPr lang="en-GB" sz="1200" b="1">
                <a:solidFill>
                  <a:schemeClr val="accent2"/>
                </a:solidFill>
                <a:latin typeface="Roboto"/>
                <a:ea typeface="Roboto"/>
                <a:cs typeface="Roboto"/>
                <a:sym typeface="Roboto"/>
              </a:rPr>
              <a:t>Car Ownership and Defaulting:</a:t>
            </a:r>
            <a:endParaRPr sz="1200" b="1">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a:solidFill>
                  <a:schemeClr val="accent2"/>
                </a:solidFill>
                <a:latin typeface="Roboto"/>
                <a:ea typeface="Roboto"/>
                <a:cs typeface="Roboto"/>
                <a:sym typeface="Roboto"/>
              </a:rPr>
              <a:t>Clients who own a car are less likely to default.</a:t>
            </a:r>
            <a:endParaRPr sz="120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a:solidFill>
                  <a:schemeClr val="accent2"/>
                </a:solidFill>
                <a:latin typeface="Roboto"/>
                <a:ea typeface="Roboto"/>
                <a:cs typeface="Roboto"/>
                <a:sym typeface="Roboto"/>
              </a:rPr>
              <a:t>Housing Type and Defaulting:</a:t>
            </a:r>
            <a:endParaRPr sz="1200" b="1">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a:solidFill>
                  <a:schemeClr val="accent2"/>
                </a:solidFill>
                <a:latin typeface="Roboto"/>
                <a:ea typeface="Roboto"/>
                <a:cs typeface="Roboto"/>
                <a:sym typeface="Roboto"/>
              </a:rPr>
              <a:t>Apartment dwellers are more likely to default, followed by those living with parents.</a:t>
            </a:r>
            <a:endParaRPr sz="120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a:solidFill>
                  <a:schemeClr val="accent2"/>
                </a:solidFill>
                <a:latin typeface="Roboto"/>
                <a:ea typeface="Roboto"/>
                <a:cs typeface="Roboto"/>
                <a:sym typeface="Roboto"/>
              </a:rPr>
              <a:t>Marital Status and Defaulting:</a:t>
            </a:r>
            <a:endParaRPr sz="1200" b="1">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a:solidFill>
                  <a:schemeClr val="accent2"/>
                </a:solidFill>
                <a:latin typeface="Roboto"/>
                <a:ea typeface="Roboto"/>
                <a:cs typeface="Roboto"/>
                <a:sym typeface="Roboto"/>
              </a:rPr>
              <a:t>Married clients are more likely to default, followed by single clients and those in civil marriages.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6"/>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Key Takeaways</a:t>
            </a:r>
            <a:endParaRPr/>
          </a:p>
        </p:txBody>
      </p:sp>
      <p:sp>
        <p:nvSpPr>
          <p:cNvPr id="420" name="Google Shape;420;p56"/>
          <p:cNvSpPr txBox="1">
            <a:spLocks noGrp="1"/>
          </p:cNvSpPr>
          <p:nvPr>
            <p:ph type="body" idx="1"/>
          </p:nvPr>
        </p:nvSpPr>
        <p:spPr>
          <a:xfrm>
            <a:off x="632175" y="1717350"/>
            <a:ext cx="5520900" cy="3392400"/>
          </a:xfrm>
          <a:prstGeom prst="rect">
            <a:avLst/>
          </a:prstGeom>
        </p:spPr>
        <p:txBody>
          <a:bodyPr spcFirstLastPara="1" wrap="square" lIns="91425" tIns="91425" rIns="91425" bIns="91425" anchor="t" anchorCtr="0">
            <a:spAutoFit/>
          </a:bodyPr>
          <a:lstStyle/>
          <a:p>
            <a:pPr marL="279400" marR="76200" lvl="0" indent="0" algn="l" rtl="0">
              <a:lnSpc>
                <a:spcPct val="160000"/>
              </a:lnSpc>
              <a:spcBef>
                <a:spcPts val="1100"/>
              </a:spcBef>
              <a:spcAft>
                <a:spcPts val="0"/>
              </a:spcAft>
              <a:buClr>
                <a:schemeClr val="dk1"/>
              </a:buClr>
              <a:buSzPts val="1100"/>
              <a:buFont typeface="Arial"/>
              <a:buNone/>
            </a:pPr>
            <a:r>
              <a:rPr lang="en-GB" sz="1200" b="1">
                <a:solidFill>
                  <a:schemeClr val="accent2"/>
                </a:solidFill>
                <a:latin typeface="Roboto"/>
                <a:ea typeface="Roboto"/>
                <a:cs typeface="Roboto"/>
                <a:sym typeface="Roboto"/>
              </a:rPr>
              <a:t>Income Type and Defaulting:</a:t>
            </a:r>
            <a:endParaRPr sz="1200" b="1">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a:solidFill>
                  <a:schemeClr val="accent2"/>
                </a:solidFill>
                <a:latin typeface="Roboto"/>
                <a:ea typeface="Roboto"/>
                <a:cs typeface="Roboto"/>
                <a:sym typeface="Roboto"/>
              </a:rPr>
              <a:t>Working clients are most likely to default, followed by commercial associates, pensioners, and state servants.</a:t>
            </a:r>
            <a:endParaRPr sz="120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a:solidFill>
                  <a:schemeClr val="accent2"/>
                </a:solidFill>
                <a:latin typeface="Roboto"/>
                <a:ea typeface="Roboto"/>
                <a:cs typeface="Roboto"/>
                <a:sym typeface="Roboto"/>
              </a:rPr>
              <a:t>Education Level and Defaulting:</a:t>
            </a:r>
            <a:endParaRPr sz="1200" b="1">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a:solidFill>
                  <a:schemeClr val="accent2"/>
                </a:solidFill>
                <a:latin typeface="Roboto"/>
                <a:ea typeface="Roboto"/>
                <a:cs typeface="Roboto"/>
                <a:sym typeface="Roboto"/>
              </a:rPr>
              <a:t>Secondary education holders are more likely to default, followed by those with higher education.</a:t>
            </a:r>
            <a:endParaRPr sz="120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a:solidFill>
                  <a:schemeClr val="accent2"/>
                </a:solidFill>
                <a:latin typeface="Roboto"/>
                <a:ea typeface="Roboto"/>
                <a:cs typeface="Roboto"/>
                <a:sym typeface="Roboto"/>
              </a:rPr>
              <a:t>Organization Type and Defaulting:</a:t>
            </a:r>
            <a:endParaRPr sz="1200" b="1">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a:solidFill>
                  <a:schemeClr val="accent2"/>
                </a:solidFill>
                <a:latin typeface="Roboto"/>
                <a:ea typeface="Roboto"/>
                <a:cs typeface="Roboto"/>
                <a:sym typeface="Roboto"/>
              </a:rPr>
              <a:t>Clients from Business Entity Type 3, Self-employed, XNA, and other types are more prone to defaulting.</a:t>
            </a:r>
            <a:endParaRPr sz="1200">
              <a:solidFill>
                <a:schemeClr val="accent2"/>
              </a:solidFill>
              <a:latin typeface="Roboto"/>
              <a:ea typeface="Roboto"/>
              <a:cs typeface="Roboto"/>
              <a:sym typeface="Roboto"/>
            </a:endParaRPr>
          </a:p>
          <a:p>
            <a:pPr marL="0" marR="76200" lvl="0" indent="0" algn="l" rtl="0">
              <a:spcBef>
                <a:spcPts val="1100"/>
              </a:spcBef>
              <a:spcAft>
                <a:spcPts val="9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7"/>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Key Takeaways</a:t>
            </a:r>
            <a:endParaRPr/>
          </a:p>
        </p:txBody>
      </p:sp>
      <p:sp>
        <p:nvSpPr>
          <p:cNvPr id="426" name="Google Shape;426;p57"/>
          <p:cNvSpPr txBox="1">
            <a:spLocks noGrp="1"/>
          </p:cNvSpPr>
          <p:nvPr>
            <p:ph type="body" idx="1"/>
          </p:nvPr>
        </p:nvSpPr>
        <p:spPr>
          <a:xfrm>
            <a:off x="632175" y="1419477"/>
            <a:ext cx="5520900" cy="3817200"/>
          </a:xfrm>
          <a:prstGeom prst="rect">
            <a:avLst/>
          </a:prstGeom>
        </p:spPr>
        <p:txBody>
          <a:bodyPr spcFirstLastPara="1" wrap="square" lIns="91425" tIns="91425" rIns="91425" bIns="91425" anchor="t" anchorCtr="0">
            <a:spAutoFit/>
          </a:bodyPr>
          <a:lstStyle/>
          <a:p>
            <a:pPr marL="279400" marR="76200" lvl="0" indent="0" algn="l" rtl="0">
              <a:lnSpc>
                <a:spcPct val="160000"/>
              </a:lnSpc>
              <a:spcBef>
                <a:spcPts val="1100"/>
              </a:spcBef>
              <a:spcAft>
                <a:spcPts val="0"/>
              </a:spcAft>
              <a:buClr>
                <a:schemeClr val="dk1"/>
              </a:buClr>
              <a:buSzPts val="1100"/>
              <a:buFont typeface="Arial"/>
              <a:buNone/>
            </a:pPr>
            <a:r>
              <a:rPr lang="en-GB" sz="1200" b="1" dirty="0">
                <a:solidFill>
                  <a:schemeClr val="accent2"/>
                </a:solidFill>
                <a:latin typeface="Roboto"/>
                <a:ea typeface="Roboto"/>
                <a:cs typeface="Roboto"/>
                <a:sym typeface="Roboto"/>
              </a:rPr>
              <a:t>Occupation Type and Defaulting:</a:t>
            </a:r>
            <a:endParaRPr sz="1200" b="1" dirty="0">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Unidentified occupations have the highest default rate, followed by </a:t>
            </a:r>
            <a:r>
              <a:rPr lang="en-GB" sz="1200" dirty="0" err="1">
                <a:solidFill>
                  <a:schemeClr val="accent2"/>
                </a:solidFill>
                <a:latin typeface="Roboto"/>
                <a:ea typeface="Roboto"/>
                <a:cs typeface="Roboto"/>
                <a:sym typeface="Roboto"/>
              </a:rPr>
              <a:t>laborers</a:t>
            </a:r>
            <a:r>
              <a:rPr lang="en-GB" sz="1200" dirty="0">
                <a:solidFill>
                  <a:schemeClr val="accent2"/>
                </a:solidFill>
                <a:latin typeface="Roboto"/>
                <a:ea typeface="Roboto"/>
                <a:cs typeface="Roboto"/>
                <a:sym typeface="Roboto"/>
              </a:rPr>
              <a:t>, sales staff, drivers, core staff, and managers. Other occupations contribute * less to default rates.</a:t>
            </a:r>
            <a:endParaRPr sz="1200" dirty="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dirty="0">
                <a:solidFill>
                  <a:schemeClr val="accent2"/>
                </a:solidFill>
                <a:latin typeface="Roboto"/>
                <a:ea typeface="Roboto"/>
                <a:cs typeface="Roboto"/>
                <a:sym typeface="Roboto"/>
              </a:rPr>
              <a:t>Client History and Defaulting:</a:t>
            </a:r>
            <a:endParaRPr sz="1200" b="1" dirty="0">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Repeat clients are more likely to default compared to new and refreshed clients.</a:t>
            </a:r>
            <a:endParaRPr sz="1200" dirty="0">
              <a:solidFill>
                <a:schemeClr val="accent2"/>
              </a:solidFill>
              <a:latin typeface="Roboto"/>
              <a:ea typeface="Roboto"/>
              <a:cs typeface="Roboto"/>
              <a:sym typeface="Roboto"/>
            </a:endParaRPr>
          </a:p>
          <a:p>
            <a:pPr marL="736600" marR="76200" lvl="0" indent="-304800" algn="l" rtl="0">
              <a:spcBef>
                <a:spcPts val="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X-Sell products are commonly purchased by defaulting clients.</a:t>
            </a:r>
            <a:endParaRPr sz="1200" dirty="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dirty="0">
                <a:solidFill>
                  <a:schemeClr val="accent2"/>
                </a:solidFill>
                <a:latin typeface="Roboto"/>
                <a:ea typeface="Roboto"/>
                <a:cs typeface="Roboto"/>
                <a:sym typeface="Roboto"/>
              </a:rPr>
              <a:t>Family Size and Defaulting:</a:t>
            </a:r>
            <a:endParaRPr sz="1200" b="1" dirty="0">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dirty="0">
                <a:solidFill>
                  <a:schemeClr val="accent2"/>
                </a:solidFill>
                <a:latin typeface="Roboto"/>
                <a:ea typeface="Roboto"/>
                <a:cs typeface="Roboto"/>
                <a:sym typeface="Roboto"/>
              </a:rPr>
              <a:t>Clients with no children have the highest default rate, decreasing with more children.</a:t>
            </a:r>
            <a:endParaRPr sz="1200" dirty="0">
              <a:solidFill>
                <a:schemeClr val="accent2"/>
              </a:solidFill>
              <a:latin typeface="Roboto"/>
              <a:ea typeface="Roboto"/>
              <a:cs typeface="Roboto"/>
              <a:sym typeface="Roboto"/>
            </a:endParaRPr>
          </a:p>
          <a:p>
            <a:pPr marL="0" marR="76200" lvl="0" indent="0" algn="l" rtl="0">
              <a:spcBef>
                <a:spcPts val="1100"/>
              </a:spcBef>
              <a:spcAft>
                <a:spcPts val="900"/>
              </a:spcAft>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8"/>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Key Takeaways</a:t>
            </a:r>
            <a:endParaRPr/>
          </a:p>
        </p:txBody>
      </p:sp>
      <p:sp>
        <p:nvSpPr>
          <p:cNvPr id="432" name="Google Shape;432;p58"/>
          <p:cNvSpPr txBox="1">
            <a:spLocks noGrp="1"/>
          </p:cNvSpPr>
          <p:nvPr>
            <p:ph type="body" idx="1"/>
          </p:nvPr>
        </p:nvSpPr>
        <p:spPr>
          <a:xfrm>
            <a:off x="632175" y="1717350"/>
            <a:ext cx="5520900" cy="3180000"/>
          </a:xfrm>
          <a:prstGeom prst="rect">
            <a:avLst/>
          </a:prstGeom>
        </p:spPr>
        <p:txBody>
          <a:bodyPr spcFirstLastPara="1" wrap="square" lIns="91425" tIns="91425" rIns="91425" bIns="91425" anchor="t" anchorCtr="0">
            <a:spAutoFit/>
          </a:bodyPr>
          <a:lstStyle/>
          <a:p>
            <a:pPr marL="279400" marR="76200" lvl="0" indent="0" algn="l" rtl="0">
              <a:lnSpc>
                <a:spcPct val="160000"/>
              </a:lnSpc>
              <a:spcBef>
                <a:spcPts val="1100"/>
              </a:spcBef>
              <a:spcAft>
                <a:spcPts val="0"/>
              </a:spcAft>
              <a:buClr>
                <a:schemeClr val="dk1"/>
              </a:buClr>
              <a:buSzPts val="1100"/>
              <a:buFont typeface="Arial"/>
              <a:buNone/>
            </a:pPr>
            <a:r>
              <a:rPr lang="en-GB" sz="1200" b="1">
                <a:solidFill>
                  <a:schemeClr val="accent2"/>
                </a:solidFill>
                <a:latin typeface="Roboto"/>
                <a:ea typeface="Roboto"/>
                <a:cs typeface="Roboto"/>
                <a:sym typeface="Roboto"/>
              </a:rPr>
              <a:t>Previous Loan Purpose and Defaulting:</a:t>
            </a:r>
            <a:endParaRPr sz="1200" b="1">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a:solidFill>
                  <a:schemeClr val="accent2"/>
                </a:solidFill>
                <a:latin typeface="Roboto"/>
                <a:ea typeface="Roboto"/>
                <a:cs typeface="Roboto"/>
                <a:sym typeface="Roboto"/>
              </a:rPr>
              <a:t>Previous applications for POS have a higher default rate, followed by cash, XNA, and cards.</a:t>
            </a:r>
            <a:endParaRPr sz="120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a:solidFill>
                  <a:schemeClr val="accent2"/>
                </a:solidFill>
                <a:latin typeface="Roboto"/>
                <a:ea typeface="Roboto"/>
                <a:cs typeface="Roboto"/>
                <a:sym typeface="Roboto"/>
              </a:rPr>
              <a:t>Document Submission and Defaulting:</a:t>
            </a:r>
            <a:endParaRPr sz="1200" b="1">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a:solidFill>
                  <a:schemeClr val="accent2"/>
                </a:solidFill>
                <a:latin typeface="Roboto"/>
                <a:ea typeface="Roboto"/>
                <a:cs typeface="Roboto"/>
                <a:sym typeface="Roboto"/>
              </a:rPr>
              <a:t>Clients who don't submit all documents tend to default.</a:t>
            </a:r>
            <a:endParaRPr sz="1200">
              <a:solidFill>
                <a:schemeClr val="accent2"/>
              </a:solidFill>
              <a:latin typeface="Roboto"/>
              <a:ea typeface="Roboto"/>
              <a:cs typeface="Roboto"/>
              <a:sym typeface="Roboto"/>
            </a:endParaRPr>
          </a:p>
          <a:p>
            <a:pPr marL="279400" marR="76200" lvl="0" indent="0" algn="l" rtl="0">
              <a:lnSpc>
                <a:spcPct val="160000"/>
              </a:lnSpc>
              <a:spcBef>
                <a:spcPts val="1100"/>
              </a:spcBef>
              <a:spcAft>
                <a:spcPts val="0"/>
              </a:spcAft>
              <a:buClr>
                <a:schemeClr val="dk1"/>
              </a:buClr>
              <a:buSzPts val="1100"/>
              <a:buFont typeface="Arial"/>
              <a:buNone/>
            </a:pPr>
            <a:r>
              <a:rPr lang="en-GB" sz="1200" b="1">
                <a:solidFill>
                  <a:schemeClr val="accent2"/>
                </a:solidFill>
                <a:latin typeface="Roboto"/>
                <a:ea typeface="Roboto"/>
                <a:cs typeface="Roboto"/>
                <a:sym typeface="Roboto"/>
              </a:rPr>
              <a:t>Application Dates and Defaulting:</a:t>
            </a:r>
            <a:endParaRPr sz="1200" b="1">
              <a:solidFill>
                <a:schemeClr val="accent2"/>
              </a:solidFill>
              <a:latin typeface="Roboto"/>
              <a:ea typeface="Roboto"/>
              <a:cs typeface="Roboto"/>
              <a:sym typeface="Roboto"/>
            </a:endParaRPr>
          </a:p>
          <a:p>
            <a:pPr marL="736600" marR="76200" lvl="0" indent="-304800" algn="l" rtl="0">
              <a:spcBef>
                <a:spcPts val="1100"/>
              </a:spcBef>
              <a:spcAft>
                <a:spcPts val="0"/>
              </a:spcAft>
              <a:buClr>
                <a:schemeClr val="accent2"/>
              </a:buClr>
              <a:buSzPts val="1200"/>
              <a:buFont typeface="Roboto"/>
              <a:buChar char="●"/>
            </a:pPr>
            <a:r>
              <a:rPr lang="en-GB" sz="1200">
                <a:solidFill>
                  <a:schemeClr val="accent2"/>
                </a:solidFill>
                <a:latin typeface="Roboto"/>
                <a:ea typeface="Roboto"/>
                <a:cs typeface="Roboto"/>
                <a:sym typeface="Roboto"/>
              </a:rPr>
              <a:t>Tuesdays and Wednesdays see most defaults, with weekends having fewer due to fewer applications.</a:t>
            </a:r>
            <a:endParaRPr sz="1200">
              <a:solidFill>
                <a:schemeClr val="accent2"/>
              </a:solidFill>
              <a:latin typeface="Roboto"/>
              <a:ea typeface="Roboto"/>
              <a:cs typeface="Roboto"/>
              <a:sym typeface="Roboto"/>
            </a:endParaRPr>
          </a:p>
          <a:p>
            <a:pPr marL="0" marR="76200" lvl="0" indent="0" algn="l" rtl="0">
              <a:spcBef>
                <a:spcPts val="1100"/>
              </a:spcBef>
              <a:spcAft>
                <a:spcPts val="9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3124725" y="880725"/>
            <a:ext cx="44961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Data Cleaning and Processing</a:t>
            </a:r>
            <a:endParaRPr/>
          </a:p>
        </p:txBody>
      </p:sp>
      <p:sp>
        <p:nvSpPr>
          <p:cNvPr id="251" name="Google Shape;251;p32"/>
          <p:cNvSpPr txBox="1">
            <a:spLocks noGrp="1"/>
          </p:cNvSpPr>
          <p:nvPr>
            <p:ph type="subTitle" idx="1"/>
          </p:nvPr>
        </p:nvSpPr>
        <p:spPr>
          <a:xfrm>
            <a:off x="1859050" y="1647500"/>
            <a:ext cx="6786300" cy="27423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GB"/>
              <a:t>The dataset contains numerous attributes, including SK_ID_CURR, TARGET, AMT_INCOME_TOTAL, AMT_CREDIT, AMT_ANNUITY, etc.</a:t>
            </a:r>
            <a:endParaRPr/>
          </a:p>
          <a:p>
            <a:pPr marL="457200" lvl="0" indent="-311150" algn="l" rtl="0">
              <a:lnSpc>
                <a:spcPct val="110000"/>
              </a:lnSpc>
              <a:spcBef>
                <a:spcPts val="0"/>
              </a:spcBef>
              <a:spcAft>
                <a:spcPts val="0"/>
              </a:spcAft>
              <a:buSzPts val="1300"/>
              <a:buChar char="●"/>
            </a:pPr>
            <a:r>
              <a:rPr lang="en-GB"/>
              <a:t>Missing values in several columns were addressed. Columns with a high percentage of missing values (above 45%) were dropped. For other columns, missing values were imputed based on the distribution of each column (median for skewed distributions and mode for categorical data).</a:t>
            </a:r>
            <a:endParaRPr/>
          </a:p>
          <a:p>
            <a:pPr marL="457200" lvl="0" indent="-311150" algn="l" rtl="0">
              <a:lnSpc>
                <a:spcPct val="110000"/>
              </a:lnSpc>
              <a:spcBef>
                <a:spcPts val="0"/>
              </a:spcBef>
              <a:spcAft>
                <a:spcPts val="0"/>
              </a:spcAft>
              <a:buSzPts val="1300"/>
              <a:buChar char="●"/>
            </a:pPr>
            <a:r>
              <a:rPr lang="en-GB"/>
              <a:t>New categorical variables were created based on the quantile distribution of continuous variables like AMT_INCOME_TOTAL, AMT_CREDIT, AMT_ANNUITY, and AMT_GOODS_PRICE.</a:t>
            </a:r>
            <a:endParaRPr/>
          </a:p>
          <a:p>
            <a:pPr marL="457200" lvl="0" indent="-311150" algn="l" rtl="0">
              <a:lnSpc>
                <a:spcPct val="110000"/>
              </a:lnSpc>
              <a:spcBef>
                <a:spcPts val="0"/>
              </a:spcBef>
              <a:spcAft>
                <a:spcPts val="0"/>
              </a:spcAft>
              <a:buSzPts val="1300"/>
              <a:buChar char="●"/>
            </a:pPr>
            <a:r>
              <a:rPr lang="en-GB"/>
              <a:t>Plotted boxplots, distribution plots and histograms from sns and matplotlib to learn about outliers in the data and how data is distributed.</a:t>
            </a:r>
            <a:endParaRPr/>
          </a:p>
          <a:p>
            <a:pPr marL="457200" lvl="0" indent="0" algn="l" rtl="0">
              <a:lnSpc>
                <a:spcPct val="110000"/>
              </a:lnSpc>
              <a:spcBef>
                <a:spcPts val="1200"/>
              </a:spcBef>
              <a:spcAft>
                <a:spcPts val="12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9"/>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Overall Conclusion</a:t>
            </a:r>
            <a:endParaRPr/>
          </a:p>
        </p:txBody>
      </p:sp>
      <p:sp>
        <p:nvSpPr>
          <p:cNvPr id="438" name="Google Shape;438;p59"/>
          <p:cNvSpPr txBox="1">
            <a:spLocks noGrp="1"/>
          </p:cNvSpPr>
          <p:nvPr>
            <p:ph type="body" idx="1"/>
          </p:nvPr>
        </p:nvSpPr>
        <p:spPr>
          <a:xfrm>
            <a:off x="632175" y="1717350"/>
            <a:ext cx="5520900" cy="15354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The analysis provided valuable insights into factors affecting loan defaults. It highlights the importance of considering a client's income, credit amount, employment history, age, and gender when assessing loan applications. These findings can be instrumental for financial institutions in making informed decisions regarding loan approvals and risk management.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0"/>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 for your time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3"/>
          <p:cNvPicPr preferRelativeResize="0"/>
          <p:nvPr/>
        </p:nvPicPr>
        <p:blipFill>
          <a:blip r:embed="rId3">
            <a:alphaModFix/>
          </a:blip>
          <a:stretch>
            <a:fillRect/>
          </a:stretch>
        </p:blipFill>
        <p:spPr>
          <a:xfrm>
            <a:off x="3178638" y="2465876"/>
            <a:ext cx="4092124" cy="2596075"/>
          </a:xfrm>
          <a:prstGeom prst="rect">
            <a:avLst/>
          </a:prstGeom>
          <a:noFill/>
          <a:ln>
            <a:noFill/>
          </a:ln>
        </p:spPr>
      </p:pic>
      <p:pic>
        <p:nvPicPr>
          <p:cNvPr id="257" name="Google Shape;257;p33"/>
          <p:cNvPicPr preferRelativeResize="0"/>
          <p:nvPr/>
        </p:nvPicPr>
        <p:blipFill>
          <a:blip r:embed="rId4">
            <a:alphaModFix/>
          </a:blip>
          <a:stretch>
            <a:fillRect/>
          </a:stretch>
        </p:blipFill>
        <p:spPr>
          <a:xfrm>
            <a:off x="1991200" y="62850"/>
            <a:ext cx="6467000" cy="2403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1464300" y="328175"/>
            <a:ext cx="40212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Univariate Analysis </a:t>
            </a:r>
            <a:endParaRPr/>
          </a:p>
        </p:txBody>
      </p:sp>
      <p:sp>
        <p:nvSpPr>
          <p:cNvPr id="263" name="Google Shape;263;p34"/>
          <p:cNvSpPr txBox="1"/>
          <p:nvPr/>
        </p:nvSpPr>
        <p:spPr>
          <a:xfrm>
            <a:off x="2051525" y="2164075"/>
            <a:ext cx="4814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2"/>
              </a:solidFill>
              <a:latin typeface="Inter"/>
              <a:ea typeface="Inter"/>
              <a:cs typeface="Inter"/>
              <a:sym typeface="Inter"/>
            </a:endParaRPr>
          </a:p>
        </p:txBody>
      </p:sp>
      <p:sp>
        <p:nvSpPr>
          <p:cNvPr id="264" name="Google Shape;264;p34"/>
          <p:cNvSpPr txBox="1"/>
          <p:nvPr/>
        </p:nvSpPr>
        <p:spPr>
          <a:xfrm>
            <a:off x="666500" y="997400"/>
            <a:ext cx="5881800" cy="2236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GB" sz="1200">
                <a:solidFill>
                  <a:srgbClr val="374151"/>
                </a:solidFill>
                <a:latin typeface="Roboto"/>
                <a:ea typeface="Roboto"/>
                <a:cs typeface="Roboto"/>
                <a:sym typeface="Roboto"/>
              </a:rPr>
              <a:t>Univariate analysis in the context of this loan data involves examining each variable independently to understand its characteristics, distribution, and potential influence on loan default rates. This analysis was very crucial for gaining an initial understanding of the data before delving into more complex multivariate analyses.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50000"/>
              </a:lnSpc>
              <a:spcBef>
                <a:spcPts val="1500"/>
              </a:spcBef>
              <a:spcAft>
                <a:spcPts val="200"/>
              </a:spcAft>
              <a:buNone/>
            </a:pPr>
            <a:endParaRPr sz="1300">
              <a:solidFill>
                <a:schemeClr val="dk2"/>
              </a:solidFill>
              <a:latin typeface="Inter"/>
              <a:ea typeface="Inter"/>
              <a:cs typeface="Inter"/>
              <a:sym typeface="Inter"/>
            </a:endParaRPr>
          </a:p>
        </p:txBody>
      </p:sp>
      <p:pic>
        <p:nvPicPr>
          <p:cNvPr id="265" name="Google Shape;265;p34"/>
          <p:cNvPicPr preferRelativeResize="0"/>
          <p:nvPr/>
        </p:nvPicPr>
        <p:blipFill>
          <a:blip r:embed="rId3">
            <a:alphaModFix/>
          </a:blip>
          <a:stretch>
            <a:fillRect/>
          </a:stretch>
        </p:blipFill>
        <p:spPr>
          <a:xfrm>
            <a:off x="541513" y="2721475"/>
            <a:ext cx="6131773" cy="16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Univariate Analysis </a:t>
            </a:r>
            <a:endParaRPr/>
          </a:p>
        </p:txBody>
      </p:sp>
      <p:pic>
        <p:nvPicPr>
          <p:cNvPr id="271" name="Google Shape;271;p35"/>
          <p:cNvPicPr preferRelativeResize="0"/>
          <p:nvPr/>
        </p:nvPicPr>
        <p:blipFill>
          <a:blip r:embed="rId3">
            <a:alphaModFix/>
          </a:blip>
          <a:stretch>
            <a:fillRect/>
          </a:stretch>
        </p:blipFill>
        <p:spPr>
          <a:xfrm>
            <a:off x="1441775" y="1927450"/>
            <a:ext cx="4800426" cy="250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Univariate Analysis </a:t>
            </a:r>
            <a:endParaRPr/>
          </a:p>
        </p:txBody>
      </p:sp>
      <p:pic>
        <p:nvPicPr>
          <p:cNvPr id="277" name="Google Shape;277;p36"/>
          <p:cNvPicPr preferRelativeResize="0"/>
          <p:nvPr/>
        </p:nvPicPr>
        <p:blipFill>
          <a:blip r:embed="rId3">
            <a:alphaModFix/>
          </a:blip>
          <a:stretch>
            <a:fillRect/>
          </a:stretch>
        </p:blipFill>
        <p:spPr>
          <a:xfrm>
            <a:off x="152400" y="2254650"/>
            <a:ext cx="8839204" cy="23694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subTitle" idx="1"/>
          </p:nvPr>
        </p:nvSpPr>
        <p:spPr>
          <a:xfrm>
            <a:off x="2092425" y="899925"/>
            <a:ext cx="6183600" cy="897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Different income categories (very_low, low, medium, high) were analyzed. It was observed that clients with very low income and working a job are more likely to default on loans.</a:t>
            </a:r>
            <a:endParaRPr/>
          </a:p>
        </p:txBody>
      </p:sp>
      <p:pic>
        <p:nvPicPr>
          <p:cNvPr id="283" name="Google Shape;283;p37"/>
          <p:cNvPicPr preferRelativeResize="0"/>
          <p:nvPr/>
        </p:nvPicPr>
        <p:blipFill rotWithShape="1">
          <a:blip r:embed="rId3">
            <a:alphaModFix/>
          </a:blip>
          <a:srcRect/>
          <a:stretch/>
        </p:blipFill>
        <p:spPr>
          <a:xfrm>
            <a:off x="1993700" y="1878000"/>
            <a:ext cx="3381250" cy="2610474"/>
          </a:xfrm>
          <a:prstGeom prst="rect">
            <a:avLst/>
          </a:prstGeom>
          <a:noFill/>
          <a:ln>
            <a:noFill/>
          </a:ln>
        </p:spPr>
      </p:pic>
      <p:pic>
        <p:nvPicPr>
          <p:cNvPr id="284" name="Google Shape;284;p37"/>
          <p:cNvPicPr preferRelativeResize="0"/>
          <p:nvPr/>
        </p:nvPicPr>
        <p:blipFill>
          <a:blip r:embed="rId4">
            <a:alphaModFix/>
          </a:blip>
          <a:stretch>
            <a:fillRect/>
          </a:stretch>
        </p:blipFill>
        <p:spPr>
          <a:xfrm>
            <a:off x="5706875" y="1797225"/>
            <a:ext cx="2831100" cy="2863600"/>
          </a:xfrm>
          <a:prstGeom prst="rect">
            <a:avLst/>
          </a:prstGeom>
          <a:noFill/>
          <a:ln>
            <a:noFill/>
          </a:ln>
        </p:spPr>
      </p:pic>
      <p:sp>
        <p:nvSpPr>
          <p:cNvPr id="285" name="Google Shape;285;p37"/>
          <p:cNvSpPr txBox="1">
            <a:spLocks noGrp="1"/>
          </p:cNvSpPr>
          <p:nvPr>
            <p:ph type="title"/>
          </p:nvPr>
        </p:nvSpPr>
        <p:spPr>
          <a:xfrm>
            <a:off x="3896900" y="345825"/>
            <a:ext cx="4021200" cy="554100"/>
          </a:xfrm>
          <a:prstGeom prst="rect">
            <a:avLst/>
          </a:prstGeom>
          <a:solidFill>
            <a:schemeClr val="lt1"/>
          </a:solidFill>
        </p:spPr>
        <p:txBody>
          <a:bodyPr spcFirstLastPara="1" wrap="square" lIns="91425" tIns="91425" rIns="91425" bIns="91425" anchor="ctr" anchorCtr="0">
            <a:spAutoFit/>
          </a:bodyPr>
          <a:lstStyle/>
          <a:p>
            <a:pPr marL="0" lvl="0" indent="0" algn="l" rtl="0">
              <a:spcBef>
                <a:spcPts val="0"/>
              </a:spcBef>
              <a:spcAft>
                <a:spcPts val="0"/>
              </a:spcAft>
              <a:buNone/>
            </a:pPr>
            <a:r>
              <a:rPr lang="en-GB"/>
              <a:t>Income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8"/>
          <p:cNvSpPr txBox="1">
            <a:spLocks noGrp="1"/>
          </p:cNvSpPr>
          <p:nvPr>
            <p:ph type="subTitle" idx="1"/>
          </p:nvPr>
        </p:nvSpPr>
        <p:spPr>
          <a:xfrm>
            <a:off x="993450" y="862750"/>
            <a:ext cx="6239400" cy="185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 Longer employment history correlated with a higher likelihood of loan defaults.</a:t>
            </a:r>
            <a:endParaRPr/>
          </a:p>
        </p:txBody>
      </p:sp>
      <p:sp>
        <p:nvSpPr>
          <p:cNvPr id="291" name="Google Shape;291;p38"/>
          <p:cNvSpPr txBox="1">
            <a:spLocks noGrp="1"/>
          </p:cNvSpPr>
          <p:nvPr>
            <p:ph type="title"/>
          </p:nvPr>
        </p:nvSpPr>
        <p:spPr>
          <a:xfrm>
            <a:off x="993450" y="371500"/>
            <a:ext cx="32712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Employment Years</a:t>
            </a:r>
            <a:endParaRPr/>
          </a:p>
        </p:txBody>
      </p:sp>
      <p:pic>
        <p:nvPicPr>
          <p:cNvPr id="292" name="Google Shape;292;p38"/>
          <p:cNvPicPr preferRelativeResize="0"/>
          <p:nvPr/>
        </p:nvPicPr>
        <p:blipFill>
          <a:blip r:embed="rId3">
            <a:alphaModFix/>
          </a:blip>
          <a:stretch>
            <a:fillRect/>
          </a:stretch>
        </p:blipFill>
        <p:spPr>
          <a:xfrm>
            <a:off x="1116450" y="1532425"/>
            <a:ext cx="3534275" cy="2623850"/>
          </a:xfrm>
          <a:prstGeom prst="rect">
            <a:avLst/>
          </a:prstGeom>
          <a:noFill/>
          <a:ln>
            <a:noFill/>
          </a:ln>
        </p:spPr>
      </p:pic>
      <p:pic>
        <p:nvPicPr>
          <p:cNvPr id="293" name="Google Shape;293;p38"/>
          <p:cNvPicPr preferRelativeResize="0"/>
          <p:nvPr/>
        </p:nvPicPr>
        <p:blipFill>
          <a:blip r:embed="rId4">
            <a:alphaModFix/>
          </a:blip>
          <a:stretch>
            <a:fillRect/>
          </a:stretch>
        </p:blipFill>
        <p:spPr>
          <a:xfrm>
            <a:off x="5230150" y="1630564"/>
            <a:ext cx="3228061" cy="24275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1423</Words>
  <Application>Microsoft Office PowerPoint</Application>
  <PresentationFormat>On-screen Show (16:9)</PresentationFormat>
  <Paragraphs>105</Paragraphs>
  <Slides>31</Slides>
  <Notes>31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31</vt:i4>
      </vt:variant>
    </vt:vector>
  </HeadingPairs>
  <TitlesOfParts>
    <vt:vector size="44" baseType="lpstr">
      <vt:lpstr>Raleway</vt:lpstr>
      <vt:lpstr>League Spartan Medium</vt:lpstr>
      <vt:lpstr>Arial</vt:lpstr>
      <vt:lpstr>Lato Light</vt:lpstr>
      <vt:lpstr>League Spartan</vt:lpstr>
      <vt:lpstr>Poppins</vt:lpstr>
      <vt:lpstr>Calibri</vt:lpstr>
      <vt:lpstr>Open Sans Medium</vt:lpstr>
      <vt:lpstr>Roboto</vt:lpstr>
      <vt:lpstr>Inter</vt:lpstr>
      <vt:lpstr>Lato</vt:lpstr>
      <vt:lpstr>Streamline</vt:lpstr>
      <vt:lpstr>Modern Monochrome - v1</vt:lpstr>
      <vt:lpstr>PowerPoint Presentation</vt:lpstr>
      <vt:lpstr>Project Overview</vt:lpstr>
      <vt:lpstr>Data Cleaning and Processing</vt:lpstr>
      <vt:lpstr>PowerPoint Presentation</vt:lpstr>
      <vt:lpstr>Univariate Analysis </vt:lpstr>
      <vt:lpstr>Univariate Analysis </vt:lpstr>
      <vt:lpstr>Univariate Analysis </vt:lpstr>
      <vt:lpstr>Income Analysis</vt:lpstr>
      <vt:lpstr>Employment Years</vt:lpstr>
      <vt:lpstr>Age Analysis</vt:lpstr>
      <vt:lpstr>Credit Amount Analysis</vt:lpstr>
      <vt:lpstr>Gender Analysis</vt:lpstr>
      <vt:lpstr>Contract Type</vt:lpstr>
      <vt:lpstr>Bivariate Analysis</vt:lpstr>
      <vt:lpstr>Bivariate /Multivariate Analysis </vt:lpstr>
      <vt:lpstr>Bivariate /Multivariate Analysis </vt:lpstr>
      <vt:lpstr>Bivariate /Multivariate Analysis </vt:lpstr>
      <vt:lpstr>Bivariate /Multivariate Analysis </vt:lpstr>
      <vt:lpstr>Bivariate /Multivariate Analysis </vt:lpstr>
      <vt:lpstr>Correlation Analysis</vt:lpstr>
      <vt:lpstr>Correlation Analysis</vt:lpstr>
      <vt:lpstr>Additional Analysis on Previous Applications</vt:lpstr>
      <vt:lpstr>Observations &amp; Conclusions</vt:lpstr>
      <vt:lpstr>Key Takeaways</vt:lpstr>
      <vt:lpstr>Key Takeaways</vt:lpstr>
      <vt:lpstr>Key Takeaways</vt:lpstr>
      <vt:lpstr>Key Takeaways</vt:lpstr>
      <vt:lpstr>Key Takeaways</vt:lpstr>
      <vt:lpstr>Key Takeaways</vt:lpstr>
      <vt:lpstr>Overall Conclusion</vt:lpstr>
      <vt:lpstr>Thank you for your time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Lakshay Sharma</cp:lastModifiedBy>
  <cp:revision>3</cp:revision>
  <dcterms:modified xsi:type="dcterms:W3CDTF">2024-08-12T06:47:18Z</dcterms:modified>
</cp:coreProperties>
</file>